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22"/>
  </p:notesMasterIdLst>
  <p:sldIdLst>
    <p:sldId id="263" r:id="rId2"/>
    <p:sldId id="410" r:id="rId3"/>
    <p:sldId id="469" r:id="rId4"/>
    <p:sldId id="357" r:id="rId5"/>
    <p:sldId id="470" r:id="rId6"/>
    <p:sldId id="455" r:id="rId7"/>
    <p:sldId id="444" r:id="rId8"/>
    <p:sldId id="454" r:id="rId9"/>
    <p:sldId id="472" r:id="rId10"/>
    <p:sldId id="471" r:id="rId11"/>
    <p:sldId id="473" r:id="rId12"/>
    <p:sldId id="474" r:id="rId13"/>
    <p:sldId id="460" r:id="rId14"/>
    <p:sldId id="461" r:id="rId15"/>
    <p:sldId id="463" r:id="rId16"/>
    <p:sldId id="462" r:id="rId17"/>
    <p:sldId id="467" r:id="rId18"/>
    <p:sldId id="275" r:id="rId19"/>
    <p:sldId id="259" r:id="rId20"/>
    <p:sldId id="258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00FF"/>
    <a:srgbClr val="FFA3FF"/>
    <a:srgbClr val="EBFFFF"/>
    <a:srgbClr val="000000"/>
    <a:srgbClr val="FDFEF7"/>
    <a:srgbClr val="FF6E01"/>
    <a:srgbClr val="FBFBF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842EDD5F-00FF-4A68-BF3C-1A0A9624D4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DA991D64-95BE-4BAB-B8A0-4472846660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:a16="http://schemas.microsoft.com/office/drawing/2014/main" id="{57913F85-F51A-448A-8261-D18250BFC9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  <a:pPr/>
              <a:t>4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756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B72D4-9FF3-CC3E-AC4A-B2EADA261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E9974476-6551-5438-2386-FAEA5B494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15A617B1-2910-812C-2451-DEEBEB6E86B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:a16="http://schemas.microsoft.com/office/drawing/2014/main" id="{1135AFE0-F027-0EB1-0393-27C5AB3BE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909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9AB469-EA16-C8DB-91BF-C292155F5BB2}"/>
              </a:ext>
            </a:extLst>
          </p:cNvPr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2" r:id="rId4"/>
    <p:sldLayoutId id="2147484125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饮品店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1829D3-FF3D-8724-E007-0E5BFBDCD7C1}"/>
              </a:ext>
            </a:extLst>
          </p:cNvPr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F928265D-347D-E98F-72C8-1FC163064142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DAA5561-C407-64F0-F646-B296F6E8D4D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4BFC8783-8CC9-E7BC-C842-C669F387BE64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278E14CA-8150-4B30-8F33-E29F640B0FF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BD7D6433-083E-66B2-50B8-23A359BBDBB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BD343AA3-C22E-4EF3-5139-44DEF2B3D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1641432"/>
            <a:ext cx="10076033" cy="20193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B8E6C0B-65E4-F223-8E6C-9998049F607F}"/>
              </a:ext>
            </a:extLst>
          </p:cNvPr>
          <p:cNvSpPr txBox="1"/>
          <p:nvPr/>
        </p:nvSpPr>
        <p:spPr>
          <a:xfrm>
            <a:off x="2264569" y="1320284"/>
            <a:ext cx="2383632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有多少盒酸奶?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539FE5-539E-B120-680B-5C3F0810196A}"/>
              </a:ext>
            </a:extLst>
          </p:cNvPr>
          <p:cNvSpPr txBox="1"/>
          <p:nvPr/>
        </p:nvSpPr>
        <p:spPr>
          <a:xfrm>
            <a:off x="7274720" y="1320284"/>
            <a:ext cx="2936080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有多少箱矿泉水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BAE095-3388-C2B2-5F11-38A9D53D7514}"/>
              </a:ext>
            </a:extLst>
          </p:cNvPr>
          <p:cNvSpPr txBox="1"/>
          <p:nvPr/>
        </p:nvSpPr>
        <p:spPr>
          <a:xfrm>
            <a:off x="2249170" y="3800475"/>
            <a:ext cx="7694930" cy="2584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说一说，图片上表示了哪些信息；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想一想，应该先求什么，再求什么；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算一算，应该怎样列式计算；</a:t>
            </a: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记录在草稿本上并在全班交流。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71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341C6-F806-7204-859A-ABE737E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0CCAEC6F-4D45-9020-CBB3-6BEA95AE4498}"/>
              </a:ext>
            </a:extLst>
          </p:cNvPr>
          <p:cNvSpPr/>
          <p:nvPr/>
        </p:nvSpPr>
        <p:spPr>
          <a:xfrm>
            <a:off x="1092200" y="3187700"/>
            <a:ext cx="10007600" cy="330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E3F98A-7303-4787-B828-DFAA21E271E6}"/>
              </a:ext>
            </a:extLst>
          </p:cNvPr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53AF26EB-0852-8756-A1F4-ECE38A8D6DDF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E2180A2-B81F-5FF1-23FE-89EB39D49C9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C1F3FD13-198E-3DAF-EAC8-85A94CE620A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6EE01D1D-BD23-E181-F7A3-AA3053A915DF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5F18292-A1C5-A7B3-298C-CE553EA33EB4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FBD72AB7-82B6-4ED5-4F20-721E26C81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60"/>
          <a:stretch/>
        </p:blipFill>
        <p:spPr>
          <a:xfrm>
            <a:off x="1057985" y="1641432"/>
            <a:ext cx="4911016" cy="20193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A0E377-3AE5-2FB5-6C35-EF9C3BC39887}"/>
              </a:ext>
            </a:extLst>
          </p:cNvPr>
          <p:cNvSpPr txBox="1"/>
          <p:nvPr/>
        </p:nvSpPr>
        <p:spPr>
          <a:xfrm>
            <a:off x="2264569" y="1320284"/>
            <a:ext cx="2383632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有多少盒酸奶?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A653D257-BF13-C2AA-D65E-8A4A04478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399" y="4628287"/>
            <a:ext cx="32587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3×3×12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C380108F-6700-83AA-0B68-956B2849E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6629" y="526439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9×12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1406FABD-C0A2-BE31-8B96-E2B40398C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6629" y="5900508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108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（盒）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589D21-EDED-C2FA-FC84-515E410FD5D0}"/>
              </a:ext>
            </a:extLst>
          </p:cNvPr>
          <p:cNvSpPr txBox="1"/>
          <p:nvPr/>
        </p:nvSpPr>
        <p:spPr>
          <a:xfrm>
            <a:off x="6375400" y="1861235"/>
            <a:ext cx="4686300" cy="1217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组酸奶，每组有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层，每层有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12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盒酸奶。</a:t>
            </a:r>
            <a:endParaRPr lang="zh-CN" altLang="en-US" sz="32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A9F13E9-244A-0E37-F70B-CFD47D8AA422}"/>
              </a:ext>
            </a:extLst>
          </p:cNvPr>
          <p:cNvSpPr txBox="1"/>
          <p:nvPr/>
        </p:nvSpPr>
        <p:spPr>
          <a:xfrm>
            <a:off x="1187450" y="3263900"/>
            <a:ext cx="489585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endParaRPr lang="en-US" altLang="zh-CN" sz="3200" b="0" i="0" u="none" strike="noStrike" baseline="0" dirty="0">
              <a:solidFill>
                <a:srgbClr val="0000FF"/>
              </a:solidFill>
              <a:latin typeface="FZSSK--GBK1-0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7911AF6-3439-05CD-F07D-80C58231A9F4}"/>
              </a:ext>
            </a:extLst>
          </p:cNvPr>
          <p:cNvSpPr txBox="1"/>
          <p:nvPr/>
        </p:nvSpPr>
        <p:spPr>
          <a:xfrm>
            <a:off x="2178050" y="3320534"/>
            <a:ext cx="22666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FZYBKSJW--GB1-0"/>
              </a:rPr>
              <a:t>共有多少层</a:t>
            </a:r>
            <a:endParaRPr lang="zh-CN" altLang="en-US" sz="2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656C55-EC69-8267-958D-1E0567298A1B}"/>
              </a:ext>
            </a:extLst>
          </p:cNvPr>
          <p:cNvSpPr txBox="1"/>
          <p:nvPr/>
        </p:nvSpPr>
        <p:spPr>
          <a:xfrm>
            <a:off x="2165350" y="3949700"/>
            <a:ext cx="2673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有多少盒酸奶</a:t>
            </a:r>
            <a:endParaRPr lang="zh-CN" altLang="en-US" sz="2800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BFEAB6D-9C77-CFE2-BCEC-0CDAB3CA2C24}"/>
              </a:ext>
            </a:extLst>
          </p:cNvPr>
          <p:cNvCxnSpPr>
            <a:stCxn id="25" idx="0"/>
            <a:endCxn id="25" idx="2"/>
          </p:cNvCxnSpPr>
          <p:nvPr/>
        </p:nvCxnSpPr>
        <p:spPr>
          <a:xfrm>
            <a:off x="6096000" y="3187700"/>
            <a:ext cx="0" cy="3302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">
            <a:extLst>
              <a:ext uri="{FF2B5EF4-FFF2-40B4-BE49-F238E27FC236}">
                <a16:creationId xmlns:a16="http://schemas.microsoft.com/office/drawing/2014/main" id="{920EB41A-2B8F-FE8C-A720-81B586912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1099" y="4628287"/>
            <a:ext cx="32587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12×3×3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4">
            <a:extLst>
              <a:ext uri="{FF2B5EF4-FFF2-40B4-BE49-F238E27FC236}">
                <a16:creationId xmlns:a16="http://schemas.microsoft.com/office/drawing/2014/main" id="{E00BB57B-6FDF-95BE-98F7-F956E3A51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329" y="526439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36×3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D3D251CD-D275-8977-9752-042829E9A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329" y="5900508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108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（盒）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C2566AB-2B45-BD23-DE29-8D9D979A89B1}"/>
              </a:ext>
            </a:extLst>
          </p:cNvPr>
          <p:cNvSpPr txBox="1"/>
          <p:nvPr/>
        </p:nvSpPr>
        <p:spPr>
          <a:xfrm>
            <a:off x="6534150" y="3263900"/>
            <a:ext cx="489585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20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endParaRPr lang="en-US" altLang="zh-CN" sz="3200" b="0" i="0" u="none" strike="noStrike" baseline="0" dirty="0">
              <a:solidFill>
                <a:srgbClr val="0000FF"/>
              </a:solidFill>
              <a:latin typeface="FZSSK--GBK1-0"/>
            </a:endParaRPr>
          </a:p>
          <a:p>
            <a:pPr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20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0BE19F4-7C68-DDD7-43C5-06A742B10902}"/>
              </a:ext>
            </a:extLst>
          </p:cNvPr>
          <p:cNvSpPr txBox="1"/>
          <p:nvPr/>
        </p:nvSpPr>
        <p:spPr>
          <a:xfrm>
            <a:off x="7461250" y="3320534"/>
            <a:ext cx="3295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FZYBKSJW--GB1-0"/>
              </a:rPr>
              <a:t>一组有多少盒酸奶</a:t>
            </a:r>
            <a:endParaRPr lang="zh-CN" altLang="en-US" sz="28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4FBD1C0-06FD-D3C6-319F-F90FF4725F86}"/>
              </a:ext>
            </a:extLst>
          </p:cNvPr>
          <p:cNvSpPr txBox="1"/>
          <p:nvPr/>
        </p:nvSpPr>
        <p:spPr>
          <a:xfrm>
            <a:off x="7448550" y="3949700"/>
            <a:ext cx="3041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lt"/>
              </a:rPr>
              <a:t>组有多少盒酸奶</a:t>
            </a:r>
            <a:endParaRPr lang="zh-CN" alt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55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" grpId="0"/>
      <p:bldP spid="15" grpId="0"/>
      <p:bldP spid="16" grpId="0"/>
      <p:bldP spid="10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88D1E-A5BC-D78E-6045-134A572F6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8A04FB5D-D174-20AB-9975-03BE8FB9E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6"/>
          <a:stretch/>
        </p:blipFill>
        <p:spPr>
          <a:xfrm>
            <a:off x="1016000" y="1641432"/>
            <a:ext cx="4961817" cy="201938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8232677-621E-C00C-B8E5-8B08879D4B7C}"/>
              </a:ext>
            </a:extLst>
          </p:cNvPr>
          <p:cNvSpPr txBox="1"/>
          <p:nvPr/>
        </p:nvSpPr>
        <p:spPr>
          <a:xfrm>
            <a:off x="2118520" y="1320284"/>
            <a:ext cx="2936080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有多少箱矿泉水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D30C81D6-1D0E-EF3F-43C2-F412925BD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976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6 × 3 × 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E344BEC7-D31E-A63D-C970-FF37057FE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6524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18×4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E58CDBF9-907E-6507-16F9-A1E605DB2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6524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67AB82-AACD-B5C5-E4AE-6182C5419D0A}"/>
              </a:ext>
            </a:extLst>
          </p:cNvPr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736FA60B-6928-CCCA-1E03-788092A30C16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BD0D357-3E03-FEB2-0926-CDBE13929B3D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69ED0BAA-55EA-9068-201D-48C1822AEFC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BCD93DF4-0A9D-0E0B-2467-7E8D6A85E730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387357DE-9B63-36B4-BCC4-5AEDFF7176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18D6D713-E80A-546F-198D-1C2E66EB4200}"/>
              </a:ext>
            </a:extLst>
          </p:cNvPr>
          <p:cNvSpPr txBox="1"/>
          <p:nvPr/>
        </p:nvSpPr>
        <p:spPr>
          <a:xfrm>
            <a:off x="6375400" y="1861235"/>
            <a:ext cx="4686300" cy="1217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堆的矿泉水有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4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层，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排，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6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列。</a:t>
            </a:r>
          </a:p>
        </p:txBody>
      </p:sp>
      <p:sp>
        <p:nvSpPr>
          <p:cNvPr id="33" name="TextBox 4">
            <a:extLst>
              <a:ext uri="{FF2B5EF4-FFF2-40B4-BE49-F238E27FC236}">
                <a16:creationId xmlns:a16="http://schemas.microsoft.com/office/drawing/2014/main" id="{E576875E-B96E-6598-3C14-0DDF7FED3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422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6 × 4 × 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4">
            <a:extLst>
              <a:ext uri="{FF2B5EF4-FFF2-40B4-BE49-F238E27FC236}">
                <a16:creationId xmlns:a16="http://schemas.microsoft.com/office/drawing/2014/main" id="{56E2FB41-17F3-B246-6941-68F82DDF0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670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24×3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4">
            <a:extLst>
              <a:ext uri="{FF2B5EF4-FFF2-40B4-BE49-F238E27FC236}">
                <a16:creationId xmlns:a16="http://schemas.microsoft.com/office/drawing/2014/main" id="{FCAA8C40-47AB-A13E-28C8-D2C6F4BA5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670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</a:p>
        </p:txBody>
      </p:sp>
      <p:sp>
        <p:nvSpPr>
          <p:cNvPr id="36" name="TextBox 4">
            <a:extLst>
              <a:ext uri="{FF2B5EF4-FFF2-40B4-BE49-F238E27FC236}">
                <a16:creationId xmlns:a16="http://schemas.microsoft.com/office/drawing/2014/main" id="{AC91A64B-3C65-8107-838B-FCAD2A2F4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6559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4 × 3 × 6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4">
            <a:extLst>
              <a:ext uri="{FF2B5EF4-FFF2-40B4-BE49-F238E27FC236}">
                <a16:creationId xmlns:a16="http://schemas.microsoft.com/office/drawing/2014/main" id="{18C4654D-1C81-DC06-1081-68BD35333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107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12×6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4">
            <a:extLst>
              <a:ext uri="{FF2B5EF4-FFF2-40B4-BE49-F238E27FC236}">
                <a16:creationId xmlns:a16="http://schemas.microsoft.com/office/drawing/2014/main" id="{5F78D813-F77D-033F-A41F-043D9FF48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107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A2E5697-617F-BABA-2B8F-BB77BB1CD3F3}"/>
              </a:ext>
            </a:extLst>
          </p:cNvPr>
          <p:cNvGrpSpPr/>
          <p:nvPr/>
        </p:nvGrpSpPr>
        <p:grpSpPr>
          <a:xfrm>
            <a:off x="1114697" y="3835688"/>
            <a:ext cx="3562326" cy="575892"/>
            <a:chOff x="1114697" y="3835688"/>
            <a:chExt cx="3562326" cy="57589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0895B87-4B0C-0B2F-3091-AFE7B04709B7}"/>
                </a:ext>
              </a:extLst>
            </p:cNvPr>
            <p:cNvGrpSpPr/>
            <p:nvPr/>
          </p:nvGrpSpPr>
          <p:grpSpPr>
            <a:xfrm>
              <a:off x="1114697" y="3835688"/>
              <a:ext cx="600763" cy="575892"/>
              <a:chOff x="-1694615" y="3543016"/>
              <a:chExt cx="600763" cy="575892"/>
            </a:xfrm>
          </p:grpSpPr>
          <p:sp>
            <p:nvSpPr>
              <p:cNvPr id="39" name="Freeform 5">
                <a:extLst>
                  <a:ext uri="{FF2B5EF4-FFF2-40B4-BE49-F238E27FC236}">
                    <a16:creationId xmlns:a16="http://schemas.microsoft.com/office/drawing/2014/main" id="{5CC0D5A1-0E91-BB1C-1DFE-EA17A9472251}"/>
                  </a:ext>
                </a:extLst>
              </p:cNvPr>
              <p:cNvSpPr/>
              <p:nvPr/>
            </p:nvSpPr>
            <p:spPr bwMode="auto">
              <a:xfrm rot="9502714">
                <a:off x="-1694615" y="3543016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F89E29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文本框 4">
                <a:extLst>
                  <a:ext uri="{FF2B5EF4-FFF2-40B4-BE49-F238E27FC236}">
                    <a16:creationId xmlns:a16="http://schemas.microsoft.com/office/drawing/2014/main" id="{7BAAB3A3-A7BC-0ABE-3003-DF6BB1EC4D01}"/>
                  </a:ext>
                </a:extLst>
              </p:cNvPr>
              <p:cNvSpPr txBox="1"/>
              <p:nvPr/>
            </p:nvSpPr>
            <p:spPr>
              <a:xfrm>
                <a:off x="-1694268" y="3564221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1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497DD94-876A-2E65-6D13-E4A41530A05F}"/>
                </a:ext>
              </a:extLst>
            </p:cNvPr>
            <p:cNvSpPr txBox="1"/>
            <p:nvPr/>
          </p:nvSpPr>
          <p:spPr>
            <a:xfrm>
              <a:off x="1792309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先求每层有多少箱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45B86AA-999F-2AC8-4A54-2A30997D4D74}"/>
              </a:ext>
            </a:extLst>
          </p:cNvPr>
          <p:cNvGrpSpPr/>
          <p:nvPr/>
        </p:nvGrpSpPr>
        <p:grpSpPr>
          <a:xfrm>
            <a:off x="4623967" y="3823253"/>
            <a:ext cx="3489753" cy="600763"/>
            <a:chOff x="4623967" y="3823253"/>
            <a:chExt cx="3489753" cy="600763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AD160BD1-5D84-736F-5B55-E326CF1B0CFF}"/>
                </a:ext>
              </a:extLst>
            </p:cNvPr>
            <p:cNvGrpSpPr/>
            <p:nvPr/>
          </p:nvGrpSpPr>
          <p:grpSpPr>
            <a:xfrm>
              <a:off x="4623967" y="3823253"/>
              <a:ext cx="600541" cy="600763"/>
              <a:chOff x="-1694268" y="4466361"/>
              <a:chExt cx="600541" cy="600763"/>
            </a:xfrm>
          </p:grpSpPr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B9CD78A2-E19A-4D33-69B7-906D3EA26BE6}"/>
                  </a:ext>
                </a:extLst>
              </p:cNvPr>
              <p:cNvSpPr/>
              <p:nvPr/>
            </p:nvSpPr>
            <p:spPr bwMode="auto">
              <a:xfrm rot="17952227">
                <a:off x="-1682055" y="4478797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5EABE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文本框 15">
                <a:extLst>
                  <a:ext uri="{FF2B5EF4-FFF2-40B4-BE49-F238E27FC236}">
                    <a16:creationId xmlns:a16="http://schemas.microsoft.com/office/drawing/2014/main" id="{420730C1-6F6E-0383-A72A-E220FE4EECC4}"/>
                  </a:ext>
                </a:extLst>
              </p:cNvPr>
              <p:cNvSpPr txBox="1"/>
              <p:nvPr/>
            </p:nvSpPr>
            <p:spPr>
              <a:xfrm>
                <a:off x="-1694268" y="4500262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121D17C-D6F4-AD6C-531E-4C8347D1B64F}"/>
                </a:ext>
              </a:extLst>
            </p:cNvPr>
            <p:cNvSpPr txBox="1"/>
            <p:nvPr/>
          </p:nvSpPr>
          <p:spPr>
            <a:xfrm>
              <a:off x="5229006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先求每排有多少箱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7D3C0BB-CAB5-6575-7B34-F47E617D3E17}"/>
              </a:ext>
            </a:extLst>
          </p:cNvPr>
          <p:cNvGrpSpPr/>
          <p:nvPr/>
        </p:nvGrpSpPr>
        <p:grpSpPr>
          <a:xfrm>
            <a:off x="8072406" y="3823253"/>
            <a:ext cx="3492945" cy="600763"/>
            <a:chOff x="8072406" y="3823253"/>
            <a:chExt cx="3492945" cy="60076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B7FE4855-C9F7-246D-EBA3-7C8013B60197}"/>
                </a:ext>
              </a:extLst>
            </p:cNvPr>
            <p:cNvGrpSpPr/>
            <p:nvPr/>
          </p:nvGrpSpPr>
          <p:grpSpPr>
            <a:xfrm>
              <a:off x="8072406" y="3823253"/>
              <a:ext cx="575892" cy="600763"/>
              <a:chOff x="-1665576" y="5409772"/>
              <a:chExt cx="575892" cy="600763"/>
            </a:xfrm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B35F8DD2-98A4-0C99-C42E-3BC7A50E5D46}"/>
                  </a:ext>
                </a:extLst>
              </p:cNvPr>
              <p:cNvSpPr/>
              <p:nvPr/>
            </p:nvSpPr>
            <p:spPr bwMode="auto">
              <a:xfrm rot="3526558">
                <a:off x="-1678012" y="5422208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90C25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4" name="文本框 16">
                <a:extLst>
                  <a:ext uri="{FF2B5EF4-FFF2-40B4-BE49-F238E27FC236}">
                    <a16:creationId xmlns:a16="http://schemas.microsoft.com/office/drawing/2014/main" id="{50CF454D-F484-3A06-960D-9D21CE156964}"/>
                  </a:ext>
                </a:extLst>
              </p:cNvPr>
              <p:cNvSpPr txBox="1"/>
              <p:nvPr/>
            </p:nvSpPr>
            <p:spPr>
              <a:xfrm>
                <a:off x="-1665045" y="5456665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3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1881EB5-5679-E812-9A87-1DE812EF9C93}"/>
                </a:ext>
              </a:extLst>
            </p:cNvPr>
            <p:cNvSpPr txBox="1"/>
            <p:nvPr/>
          </p:nvSpPr>
          <p:spPr>
            <a:xfrm>
              <a:off x="8680637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先求每列有多少箱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31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>
            <a:extLst>
              <a:ext uri="{FF2B5EF4-FFF2-40B4-BE49-F238E27FC236}">
                <a16:creationId xmlns:a16="http://schemas.microsoft.com/office/drawing/2014/main" id="{6F66B569-043B-4A81-87B8-CC0599EA9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066" y="1522403"/>
            <a:ext cx="96810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每本书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元，一共需要多少元？</a:t>
            </a:r>
          </a:p>
        </p:txBody>
      </p:sp>
      <p:pic>
        <p:nvPicPr>
          <p:cNvPr id="15363" name="图片 8" descr="15.png">
            <a:extLst>
              <a:ext uri="{FF2B5EF4-FFF2-40B4-BE49-F238E27FC236}">
                <a16:creationId xmlns:a16="http://schemas.microsoft.com/office/drawing/2014/main" id="{5A0A5DC2-B22B-49C1-9556-247D15FA0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185" y="2343392"/>
            <a:ext cx="8108057" cy="114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76EC4D0-A9F5-2E0D-828F-DED4AF191512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" name="Block Arc 15">
              <a:extLst>
                <a:ext uri="{FF2B5EF4-FFF2-40B4-BE49-F238E27FC236}">
                  <a16:creationId xmlns:a16="http://schemas.microsoft.com/office/drawing/2014/main" id="{6E9E9065-110D-A521-3CF5-79AD1C4465CA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D8625DF8-D858-DE8C-CBBE-CA37B9A8D093}"/>
                </a:ext>
              </a:extLst>
            </p:cNvPr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76320E0-942D-E638-85C0-02B0ECE115B5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A33A9D66-2530-5248-2AB0-F36088F4E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A2AC7456-A352-41EA-B096-FB6F6E179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930" y="3682281"/>
            <a:ext cx="37486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24×8×5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D5692734-5AB2-4080-98C3-176D7B8F1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304" y="4414608"/>
            <a:ext cx="374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192×5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99E98DF3-118E-4DAB-8629-AB8934AC8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304" y="5146935"/>
            <a:ext cx="374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960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B5C9CC52-9396-4304-14CD-D693AE7D6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0070" y="5146935"/>
            <a:ext cx="481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答：一共需要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960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D586DC-82A2-7B7F-AB4E-900B3AA26288}"/>
              </a:ext>
            </a:extLst>
          </p:cNvPr>
          <p:cNvSpPr txBox="1"/>
          <p:nvPr/>
        </p:nvSpPr>
        <p:spPr>
          <a:xfrm rot="21446710">
            <a:off x="243840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684E85-F6F4-DDBC-5677-F41C65712052}"/>
              </a:ext>
            </a:extLst>
          </p:cNvPr>
          <p:cNvSpPr txBox="1"/>
          <p:nvPr/>
        </p:nvSpPr>
        <p:spPr>
          <a:xfrm rot="21446710">
            <a:off x="415290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8CF925-B921-E21F-448F-537B2BAD27A8}"/>
              </a:ext>
            </a:extLst>
          </p:cNvPr>
          <p:cNvSpPr txBox="1"/>
          <p:nvPr/>
        </p:nvSpPr>
        <p:spPr>
          <a:xfrm rot="21446710">
            <a:off x="569595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AA20C0-0616-9E68-920B-63E41912A194}"/>
              </a:ext>
            </a:extLst>
          </p:cNvPr>
          <p:cNvSpPr txBox="1"/>
          <p:nvPr/>
        </p:nvSpPr>
        <p:spPr>
          <a:xfrm rot="21446710">
            <a:off x="733425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81E00B-ADE9-089C-EBA4-ABEDA9DC0306}"/>
              </a:ext>
            </a:extLst>
          </p:cNvPr>
          <p:cNvSpPr txBox="1"/>
          <p:nvPr/>
        </p:nvSpPr>
        <p:spPr>
          <a:xfrm rot="21446710">
            <a:off x="8905875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FD73F776-755E-4805-63D9-7E1460361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156" y="3861720"/>
            <a:ext cx="112627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105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+ 17×3	     	5×18×7	        32×(2×5)</a:t>
            </a:r>
            <a:endParaRPr lang="zh-CN" altLang="en-US" sz="3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34" name="TextBox 4">
            <a:extLst>
              <a:ext uri="{FF2B5EF4-FFF2-40B4-BE49-F238E27FC236}">
                <a16:creationId xmlns:a16="http://schemas.microsoft.com/office/drawing/2014/main" id="{509B01CD-53EC-4DFF-8352-0E2CD617F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167" y="1011767"/>
            <a:ext cx="3005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算一算。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ABCF107-E7D9-4BD1-843E-6E32F0602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156" y="1817259"/>
            <a:ext cx="112627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15×6×8	      	3×9×2		        (15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35)×6</a:t>
            </a:r>
            <a:endParaRPr lang="zh-CN" altLang="en-US" sz="3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Box 13">
            <a:extLst>
              <a:ext uri="{FF2B5EF4-FFF2-40B4-BE49-F238E27FC236}">
                <a16:creationId xmlns:a16="http://schemas.microsoft.com/office/drawing/2014/main" id="{7E7BBEC9-2304-4FC1-BA5B-16120C99E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10" y="2478888"/>
            <a:ext cx="21382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90×8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06E1832D-2D8B-48DA-A749-214A92B23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9126" y="2478888"/>
            <a:ext cx="2172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27×2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2F133676-CE51-4A6F-BB48-95CE2870F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9472" y="2478888"/>
            <a:ext cx="19292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50×6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E8047E5F-649D-487A-B556-F57FEA5CB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549" y="4459697"/>
            <a:ext cx="23038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105 + 51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6A61E45B-E479-4FFE-BDB0-7BE993F2B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7164" y="4506265"/>
            <a:ext cx="20350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90×7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AF11D2CD-A5C3-4E61-876C-1167AF4DA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249" y="4534840"/>
            <a:ext cx="1951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32×10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id="{E3D32565-ABFF-3D28-D9FB-95DD85771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10" y="3147435"/>
            <a:ext cx="1572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720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9F8372F0-8F82-414C-0608-EB1D66A74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9126" y="3147435"/>
            <a:ext cx="1572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54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76281EC1-64E3-5D4B-4AA7-5D21C00D5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9473" y="3147435"/>
            <a:ext cx="157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300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21D231CF-A950-4020-4A3A-6950EBBE2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549" y="5174072"/>
            <a:ext cx="23038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156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6E353FE6-503E-AE19-AEB9-F1C24A409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7165" y="5211115"/>
            <a:ext cx="157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630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E98A66C5-7D77-BDA8-5D9C-A5127A453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249" y="5144440"/>
            <a:ext cx="1951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320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4" grpId="0"/>
      <p:bldP spid="11" grpId="0"/>
      <p:bldP spid="12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595E48-9E04-AA45-68F7-528225A39E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586684"/>
            <a:ext cx="10076033" cy="3113381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7B1024D1-CC63-A2AC-6BC1-82FC77306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92" y="764117"/>
            <a:ext cx="100753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说一说下图中的信息，再解决问题。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CE8777-9EA2-1A5F-AA03-199A504FD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767" y="1745192"/>
            <a:ext cx="5408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）一共有多少架无人机？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FCE14352-9CBA-281C-48D4-00F5D70F0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7450" y="174519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）杨树有多少棵？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FC19DC4-9BCA-632A-2724-34CE97AEA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16"/>
          <a:stretch/>
        </p:blipFill>
        <p:spPr>
          <a:xfrm>
            <a:off x="857959" y="1891359"/>
            <a:ext cx="5066591" cy="3113381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7AD57BAF-12C3-28FC-8DA1-D3DF1FEA3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767" y="1049867"/>
            <a:ext cx="66749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）一共有多少架无人机？</a:t>
            </a:r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id="{EDAEC29F-8D66-A2EE-85BD-3D80D07EE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8809" y="2343151"/>
            <a:ext cx="4131733" cy="23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      6×6×4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＝</a:t>
            </a: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 36×4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＝ </a:t>
            </a: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144</a:t>
            </a: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（架）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2">
            <a:extLst>
              <a:ext uri="{FF2B5EF4-FFF2-40B4-BE49-F238E27FC236}">
                <a16:creationId xmlns:a16="http://schemas.microsoft.com/office/drawing/2014/main" id="{AA4741F1-096A-4620-941F-D1487253F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601" y="2225676"/>
            <a:ext cx="4129617" cy="23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     30×3×2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＝</a:t>
            </a: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 90×2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＝ </a:t>
            </a:r>
            <a:r>
              <a:rPr lang="en-US" altLang="zh-CN" sz="4267" b="1" dirty="0">
                <a:solidFill>
                  <a:srgbClr val="7030A0"/>
                </a:solidFill>
                <a:latin typeface="+mn-lt"/>
                <a:ea typeface="+mn-ea"/>
              </a:rPr>
              <a:t>180</a:t>
            </a:r>
            <a:r>
              <a:rPr lang="zh-CN" altLang="en-US" sz="4267" b="1" dirty="0">
                <a:solidFill>
                  <a:srgbClr val="7030A0"/>
                </a:solidFill>
                <a:latin typeface="+mn-lt"/>
                <a:ea typeface="+mn-ea"/>
              </a:rPr>
              <a:t>（棵）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B5A1D2E1-B68E-1574-E8D7-8EFFD4CA3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1335617"/>
            <a:ext cx="5562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）杨树有多少棵？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D739E71-C550-2F9A-A0C5-4F531E2F1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CFEFA"/>
              </a:clrFrom>
              <a:clrTo>
                <a:srgbClr val="FCFE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33" y="2395894"/>
            <a:ext cx="6068046" cy="230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B8506D-25B4-4F63-87EC-48BE49390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270" y="4112344"/>
            <a:ext cx="9593880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列连乘算式解决实际问题：</a:t>
            </a:r>
            <a:endParaRPr lang="en-US" altLang="zh-CN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应明确先求什么，再求什么，然后列式解答，保证每一步的乘法算式有意义。</a:t>
            </a:r>
          </a:p>
        </p:txBody>
      </p:sp>
      <p:sp>
        <p:nvSpPr>
          <p:cNvPr id="4" name="TextBox 36">
            <a:extLst>
              <a:ext uri="{FF2B5EF4-FFF2-40B4-BE49-F238E27FC236}">
                <a16:creationId xmlns:a16="http://schemas.microsoft.com/office/drawing/2014/main" id="{24F5BC3A-2695-A0D9-2FDA-C12D1170D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928" y="1720234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" name="TextBox 37">
            <a:extLst>
              <a:ext uri="{FF2B5EF4-FFF2-40B4-BE49-F238E27FC236}">
                <a16:creationId xmlns:a16="http://schemas.microsoft.com/office/drawing/2014/main" id="{0F7A501C-88CA-31F4-3C38-A42C1E60D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4" y="2454932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6" name="TextBox 38">
            <a:extLst>
              <a:ext uri="{FF2B5EF4-FFF2-40B4-BE49-F238E27FC236}">
                <a16:creationId xmlns:a16="http://schemas.microsoft.com/office/drawing/2014/main" id="{B674B60D-0F4C-C7AE-6AC8-1A90929D7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5" y="3189630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AB69B07-BA06-28ED-6E87-9C2485BDD086}"/>
              </a:ext>
            </a:extLst>
          </p:cNvPr>
          <p:cNvCxnSpPr>
            <a:cxnSpLocks/>
          </p:cNvCxnSpPr>
          <p:nvPr/>
        </p:nvCxnSpPr>
        <p:spPr>
          <a:xfrm>
            <a:off x="7571996" y="2320159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6">
            <a:extLst>
              <a:ext uri="{FF2B5EF4-FFF2-40B4-BE49-F238E27FC236}">
                <a16:creationId xmlns:a16="http://schemas.microsoft.com/office/drawing/2014/main" id="{49A6C5C3-1ED6-58BF-7D8B-9B2885AC6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7828" y="1720234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E4CD5DCA-BE85-8854-EBC1-69DA62763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4" y="2454932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4" name="TextBox 38">
            <a:extLst>
              <a:ext uri="{FF2B5EF4-FFF2-40B4-BE49-F238E27FC236}">
                <a16:creationId xmlns:a16="http://schemas.microsoft.com/office/drawing/2014/main" id="{072A0852-54F2-B598-8244-21CCBBBB2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5" y="3189630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FC3557D-30E3-8128-7AB6-5BAD4F6E6E24}"/>
              </a:ext>
            </a:extLst>
          </p:cNvPr>
          <p:cNvCxnSpPr>
            <a:cxnSpLocks/>
          </p:cNvCxnSpPr>
          <p:nvPr/>
        </p:nvCxnSpPr>
        <p:spPr>
          <a:xfrm>
            <a:off x="2580896" y="2332859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8665ADD8-E08C-71BE-0C39-0A69B2FAE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028431"/>
              </p:ext>
            </p:extLst>
          </p:nvPr>
        </p:nvGraphicFramePr>
        <p:xfrm>
          <a:off x="7346350" y="1825283"/>
          <a:ext cx="4392000" cy="446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0">
                  <a:extLst>
                    <a:ext uri="{9D8B030D-6E8A-4147-A177-3AD203B41FA5}">
                      <a16:colId xmlns:a16="http://schemas.microsoft.com/office/drawing/2014/main" val="3243653652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3310188331"/>
                    </a:ext>
                  </a:extLst>
                </a:gridCol>
              </a:tblGrid>
              <a:tr h="684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购物单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854551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每箱（      ）瓶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每瓶（      ）元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2638206"/>
                  </a:ext>
                </a:extLst>
              </a:tr>
              <a:tr h="3096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225380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A7C08AC-BB04-F79D-C508-3B3C70CB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96" y="2585141"/>
            <a:ext cx="6565450" cy="387116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51" name="对话气泡: 圆角矩形 10">
            <a:extLst>
              <a:ext uri="{FF2B5EF4-FFF2-40B4-BE49-F238E27FC236}">
                <a16:creationId xmlns:a16="http://schemas.microsoft.com/office/drawing/2014/main" id="{03002512-7C5E-9727-2FCC-81B874FCC58D}"/>
              </a:ext>
            </a:extLst>
          </p:cNvPr>
          <p:cNvSpPr/>
          <p:nvPr/>
        </p:nvSpPr>
        <p:spPr>
          <a:xfrm>
            <a:off x="3883025" y="701676"/>
            <a:ext cx="4730115" cy="705904"/>
          </a:xfrm>
          <a:prstGeom prst="wedgeRoundRectCallout">
            <a:avLst>
              <a:gd name="adj1" fmla="val 55343"/>
              <a:gd name="adj2" fmla="val 1208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仔细观察，完成采货购物单。</a:t>
            </a:r>
          </a:p>
        </p:txBody>
      </p:sp>
      <p:pic>
        <p:nvPicPr>
          <p:cNvPr id="52" name="图片 51" descr="E:\本地\1.日常\状元成才路人物图\公司画图\101.png101">
            <a:extLst>
              <a:ext uri="{FF2B5EF4-FFF2-40B4-BE49-F238E27FC236}">
                <a16:creationId xmlns:a16="http://schemas.microsoft.com/office/drawing/2014/main" id="{50EBB4C0-3E17-1B32-1EA9-94F6F4D530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/>
        </p:blipFill>
        <p:spPr bwMode="auto">
          <a:xfrm>
            <a:off x="8954930" y="541429"/>
            <a:ext cx="1008000" cy="1008000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EB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" name="标题 1">
            <a:extLst>
              <a:ext uri="{FF2B5EF4-FFF2-40B4-BE49-F238E27FC236}">
                <a16:creationId xmlns:a16="http://schemas.microsoft.com/office/drawing/2014/main" id="{945C76A6-AB46-210F-11FC-49332115047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564410" y="3247587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一箱水多少元？</a:t>
            </a: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DC1D9541-641E-A228-2B9D-4A5876225CDA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564410" y="4434327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箱水一共有多少瓶？</a:t>
            </a: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34CFE167-1091-9E1A-DF36-1DBB2D45F2E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999381" y="3840957"/>
            <a:ext cx="3224068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2×12=24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</a:p>
        </p:txBody>
      </p:sp>
      <p:sp>
        <p:nvSpPr>
          <p:cNvPr id="33" name="标题 1">
            <a:extLst>
              <a:ext uri="{FF2B5EF4-FFF2-40B4-BE49-F238E27FC236}">
                <a16:creationId xmlns:a16="http://schemas.microsoft.com/office/drawing/2014/main" id="{145998E0-9A87-35CE-A4A0-6219115E0AC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999381" y="5027697"/>
            <a:ext cx="3224068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12×3=36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（瓶）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6E0693-D859-B680-C029-FC4F035AF897}"/>
              </a:ext>
            </a:extLst>
          </p:cNvPr>
          <p:cNvGrpSpPr/>
          <p:nvPr/>
        </p:nvGrpSpPr>
        <p:grpSpPr>
          <a:xfrm>
            <a:off x="1224713" y="4985588"/>
            <a:ext cx="2812927" cy="669505"/>
            <a:chOff x="846828" y="5244860"/>
            <a:chExt cx="2812927" cy="669505"/>
          </a:xfrm>
        </p:grpSpPr>
        <p:sp>
          <p:nvSpPr>
            <p:cNvPr id="16" name="对话气泡: 圆角矩形 15">
              <a:extLst>
                <a:ext uri="{FF2B5EF4-FFF2-40B4-BE49-F238E27FC236}">
                  <a16:creationId xmlns:a16="http://schemas.microsoft.com/office/drawing/2014/main" id="{ACC4B571-5BD2-E7EF-082B-0F956B9B869C}"/>
                </a:ext>
              </a:extLst>
            </p:cNvPr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1835CF9-A944-F295-A197-778F591A7587}"/>
                </a:ext>
              </a:extLst>
            </p:cNvPr>
            <p:cNvSpPr txBox="1"/>
            <p:nvPr/>
          </p:nvSpPr>
          <p:spPr>
            <a:xfrm>
              <a:off x="910804" y="5261957"/>
              <a:ext cx="2748951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dirty="0"/>
                <a:t>买</a:t>
              </a:r>
              <a:r>
                <a:rPr lang="en-US" altLang="zh-CN" sz="2800" dirty="0"/>
                <a:t>3</a:t>
              </a:r>
              <a:r>
                <a:rPr lang="zh-CN" altLang="en-US" sz="2800" dirty="0"/>
                <a:t>箱矿泉水。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5ED32C0E-BA1A-C2B8-4435-7E0E8721D4BB}"/>
              </a:ext>
            </a:extLst>
          </p:cNvPr>
          <p:cNvSpPr txBox="1"/>
          <p:nvPr/>
        </p:nvSpPr>
        <p:spPr>
          <a:xfrm>
            <a:off x="2950234" y="4154902"/>
            <a:ext cx="9941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dirty="0"/>
              <a:t>12 瓶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3AE7FA1-7600-B764-3D2E-FAA2E07BE7D1}"/>
              </a:ext>
            </a:extLst>
          </p:cNvPr>
          <p:cNvGrpSpPr/>
          <p:nvPr/>
        </p:nvGrpSpPr>
        <p:grpSpPr>
          <a:xfrm>
            <a:off x="3415822" y="2604698"/>
            <a:ext cx="1941183" cy="669505"/>
            <a:chOff x="846828" y="5244860"/>
            <a:chExt cx="1941183" cy="669505"/>
          </a:xfrm>
        </p:grpSpPr>
        <p:sp>
          <p:nvSpPr>
            <p:cNvPr id="26" name="对话气泡: 圆角矩形 25">
              <a:extLst>
                <a:ext uri="{FF2B5EF4-FFF2-40B4-BE49-F238E27FC236}">
                  <a16:creationId xmlns:a16="http://schemas.microsoft.com/office/drawing/2014/main" id="{815FD6E9-5AF5-543F-DD24-B780DBE94706}"/>
                </a:ext>
              </a:extLst>
            </p:cNvPr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D3DC34E-230E-49CC-ECEA-E158F595386D}"/>
                </a:ext>
              </a:extLst>
            </p:cNvPr>
            <p:cNvSpPr txBox="1"/>
            <p:nvPr/>
          </p:nvSpPr>
          <p:spPr>
            <a:xfrm>
              <a:off x="910805" y="5261957"/>
              <a:ext cx="1877206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dirty="0"/>
                <a:t>每瓶</a:t>
              </a:r>
              <a:r>
                <a:rPr lang="en-US" altLang="zh-CN" sz="2800" dirty="0"/>
                <a:t>2</a:t>
              </a:r>
              <a:r>
                <a:rPr lang="zh-CN" altLang="en-US" sz="2800" dirty="0"/>
                <a:t>元。</a:t>
              </a:r>
            </a:p>
          </p:txBody>
        </p:sp>
      </p:grpSp>
      <p:sp>
        <p:nvSpPr>
          <p:cNvPr id="28" name="标题 1">
            <a:extLst>
              <a:ext uri="{FF2B5EF4-FFF2-40B4-BE49-F238E27FC236}">
                <a16:creationId xmlns:a16="http://schemas.microsoft.com/office/drawing/2014/main" id="{3B7EF1C4-A470-558F-3043-3380D02E863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564410" y="5621066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箱水一共多少元？</a:t>
            </a: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F3B83A8E-9350-C86A-246C-5D83CEFDBEE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284055" y="2562397"/>
            <a:ext cx="610261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C0287BCD-D30A-69AD-1DA7-5D28B472334C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613190" y="2562397"/>
            <a:ext cx="49811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30" grpId="0"/>
      <p:bldP spid="31" grpId="0"/>
      <p:bldP spid="32" grpId="0"/>
      <p:bldP spid="33" grpId="0"/>
      <p:bldP spid="28" grpId="0"/>
      <p:bldP spid="29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754E9F-3F62-687F-C39B-BCEB3EED2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42" y="3231452"/>
            <a:ext cx="4803958" cy="283254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C33BF8-E629-8796-7085-3F211FF65D13}"/>
              </a:ext>
            </a:extLst>
          </p:cNvPr>
          <p:cNvGrpSpPr/>
          <p:nvPr/>
        </p:nvGrpSpPr>
        <p:grpSpPr>
          <a:xfrm>
            <a:off x="1185204" y="4951389"/>
            <a:ext cx="2058228" cy="489880"/>
            <a:chOff x="846828" y="5244860"/>
            <a:chExt cx="2812927" cy="669505"/>
          </a:xfrm>
        </p:grpSpPr>
        <p:sp>
          <p:nvSpPr>
            <p:cNvPr id="4" name="对话气泡: 圆角矩形 3">
              <a:extLst>
                <a:ext uri="{FF2B5EF4-FFF2-40B4-BE49-F238E27FC236}">
                  <a16:creationId xmlns:a16="http://schemas.microsoft.com/office/drawing/2014/main" id="{A37CD7F8-F41A-43B1-4362-D8EF2CAD7A66}"/>
                </a:ext>
              </a:extLst>
            </p:cNvPr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40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20A8EC8-26CE-C63C-C8C2-4150DE8ABE57}"/>
                </a:ext>
              </a:extLst>
            </p:cNvPr>
            <p:cNvSpPr txBox="1"/>
            <p:nvPr/>
          </p:nvSpPr>
          <p:spPr>
            <a:xfrm>
              <a:off x="910803" y="5261957"/>
              <a:ext cx="2748952" cy="614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000" dirty="0"/>
                <a:t>买</a:t>
              </a:r>
              <a:r>
                <a:rPr lang="en-US" altLang="zh-CN" sz="2000" dirty="0"/>
                <a:t>3</a:t>
              </a:r>
              <a:r>
                <a:rPr lang="zh-CN" altLang="en-US" sz="2000" dirty="0"/>
                <a:t>箱矿泉水。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573F9FD-5AA2-B256-081F-C8882C0FEE51}"/>
              </a:ext>
            </a:extLst>
          </p:cNvPr>
          <p:cNvSpPr txBox="1"/>
          <p:nvPr/>
        </p:nvSpPr>
        <p:spPr>
          <a:xfrm>
            <a:off x="2357799" y="4359074"/>
            <a:ext cx="7274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dirty="0"/>
              <a:t>12 瓶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5E3331-7707-7477-BA6B-45DBC7D84C29}"/>
              </a:ext>
            </a:extLst>
          </p:cNvPr>
          <p:cNvGrpSpPr/>
          <p:nvPr/>
        </p:nvGrpSpPr>
        <p:grpSpPr>
          <a:xfrm>
            <a:off x="2703558" y="3215959"/>
            <a:ext cx="1420370" cy="489880"/>
            <a:chOff x="846828" y="5244860"/>
            <a:chExt cx="1941183" cy="669505"/>
          </a:xfrm>
        </p:grpSpPr>
        <p:sp>
          <p:nvSpPr>
            <p:cNvPr id="8" name="对话气泡: 圆角矩形 7">
              <a:extLst>
                <a:ext uri="{FF2B5EF4-FFF2-40B4-BE49-F238E27FC236}">
                  <a16:creationId xmlns:a16="http://schemas.microsoft.com/office/drawing/2014/main" id="{301C7368-C6F3-D01E-5780-9B9E431714B2}"/>
                </a:ext>
              </a:extLst>
            </p:cNvPr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4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F6BDC1D-2159-133A-0D83-32888397617C}"/>
                </a:ext>
              </a:extLst>
            </p:cNvPr>
            <p:cNvSpPr txBox="1"/>
            <p:nvPr/>
          </p:nvSpPr>
          <p:spPr>
            <a:xfrm>
              <a:off x="910805" y="5261957"/>
              <a:ext cx="1877206" cy="614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000" dirty="0"/>
                <a:t>每瓶</a:t>
              </a:r>
              <a:r>
                <a:rPr lang="en-US" altLang="zh-CN" sz="2000" dirty="0"/>
                <a:t>2</a:t>
              </a:r>
              <a:r>
                <a:rPr lang="zh-CN" altLang="en-US" sz="2000" dirty="0"/>
                <a:t>元。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16A2F05-4D97-6E0D-84C4-AB86EA3AD59C}"/>
              </a:ext>
            </a:extLst>
          </p:cNvPr>
          <p:cNvGrpSpPr/>
          <p:nvPr/>
        </p:nvGrpSpPr>
        <p:grpSpPr>
          <a:xfrm>
            <a:off x="1093540" y="1345099"/>
            <a:ext cx="10137775" cy="643890"/>
            <a:chOff x="1087" y="7230"/>
            <a:chExt cx="15965" cy="1014"/>
          </a:xfrm>
        </p:grpSpPr>
        <p:sp>
          <p:nvSpPr>
            <p:cNvPr id="41" name="标题 1">
              <a:extLst>
                <a:ext uri="{FF2B5EF4-FFF2-40B4-BE49-F238E27FC236}">
                  <a16:creationId xmlns:a16="http://schemas.microsoft.com/office/drawing/2014/main" id="{93E20082-484E-E2DF-C9E1-45E94AF67671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149" cy="10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CF6A21-8330-8F0B-FA69-3DAE26B3839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4D713A8-91E3-46D7-0EAC-37A4BE74476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>
                <a:extLst>
                  <a:ext uri="{FF2B5EF4-FFF2-40B4-BE49-F238E27FC236}">
                    <a16:creationId xmlns:a16="http://schemas.microsoft.com/office/drawing/2014/main" id="{77C8B964-1FCF-59F4-B192-CF2979F14EF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193279B-4A1B-2ECF-9C91-3470DB9A92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3" name="任意多边形 20">
            <a:extLst>
              <a:ext uri="{FF2B5EF4-FFF2-40B4-BE49-F238E27FC236}">
                <a16:creationId xmlns:a16="http://schemas.microsoft.com/office/drawing/2014/main" id="{0FB0CA10-68D1-D6EF-C4FD-DBAD7A79691D}"/>
              </a:ext>
            </a:extLst>
          </p:cNvPr>
          <p:cNvSpPr/>
          <p:nvPr/>
        </p:nvSpPr>
        <p:spPr>
          <a:xfrm>
            <a:off x="6124425" y="2552636"/>
            <a:ext cx="5419875" cy="3448154"/>
          </a:xfrm>
          <a:custGeom>
            <a:avLst/>
            <a:gdLst>
              <a:gd name="connsiteX0" fmla="*/ 0 w 5410350"/>
              <a:gd name="connsiteY0" fmla="*/ 393745 h 3448154"/>
              <a:gd name="connsiteX1" fmla="*/ 393745 w 5410350"/>
              <a:gd name="connsiteY1" fmla="*/ 0 h 3448154"/>
              <a:gd name="connsiteX2" fmla="*/ 5016605 w 5410350"/>
              <a:gd name="connsiteY2" fmla="*/ 0 h 3448154"/>
              <a:gd name="connsiteX3" fmla="*/ 5410350 w 5410350"/>
              <a:gd name="connsiteY3" fmla="*/ 393745 h 3448154"/>
              <a:gd name="connsiteX4" fmla="*/ 5410350 w 5410350"/>
              <a:gd name="connsiteY4" fmla="*/ 3054409 h 3448154"/>
              <a:gd name="connsiteX5" fmla="*/ 5016605 w 5410350"/>
              <a:gd name="connsiteY5" fmla="*/ 3448154 h 3448154"/>
              <a:gd name="connsiteX6" fmla="*/ 393745 w 5410350"/>
              <a:gd name="connsiteY6" fmla="*/ 3448154 h 3448154"/>
              <a:gd name="connsiteX7" fmla="*/ 0 w 5410350"/>
              <a:gd name="connsiteY7" fmla="*/ 3054409 h 3448154"/>
              <a:gd name="connsiteX8" fmla="*/ 0 w 5410350"/>
              <a:gd name="connsiteY8" fmla="*/ 393745 h 3448154"/>
              <a:gd name="connsiteX0" fmla="*/ 0 w 5419875"/>
              <a:gd name="connsiteY0" fmla="*/ 393745 h 3448154"/>
              <a:gd name="connsiteX1" fmla="*/ 393745 w 5419875"/>
              <a:gd name="connsiteY1" fmla="*/ 0 h 3448154"/>
              <a:gd name="connsiteX2" fmla="*/ 5016605 w 5419875"/>
              <a:gd name="connsiteY2" fmla="*/ 0 h 3448154"/>
              <a:gd name="connsiteX3" fmla="*/ 5410350 w 5419875"/>
              <a:gd name="connsiteY3" fmla="*/ 393745 h 3448154"/>
              <a:gd name="connsiteX4" fmla="*/ 5419875 w 5419875"/>
              <a:gd name="connsiteY4" fmla="*/ 781114 h 3448154"/>
              <a:gd name="connsiteX5" fmla="*/ 5410350 w 5419875"/>
              <a:gd name="connsiteY5" fmla="*/ 3054409 h 3448154"/>
              <a:gd name="connsiteX6" fmla="*/ 5016605 w 5419875"/>
              <a:gd name="connsiteY6" fmla="*/ 3448154 h 3448154"/>
              <a:gd name="connsiteX7" fmla="*/ 393745 w 5419875"/>
              <a:gd name="connsiteY7" fmla="*/ 3448154 h 3448154"/>
              <a:gd name="connsiteX8" fmla="*/ 0 w 5419875"/>
              <a:gd name="connsiteY8" fmla="*/ 3054409 h 3448154"/>
              <a:gd name="connsiteX9" fmla="*/ 0 w 5419875"/>
              <a:gd name="connsiteY9" fmla="*/ 393745 h 3448154"/>
              <a:gd name="connsiteX0" fmla="*/ 0 w 5419875"/>
              <a:gd name="connsiteY0" fmla="*/ 393745 h 3448154"/>
              <a:gd name="connsiteX1" fmla="*/ 393745 w 5419875"/>
              <a:gd name="connsiteY1" fmla="*/ 0 h 3448154"/>
              <a:gd name="connsiteX2" fmla="*/ 5016605 w 5419875"/>
              <a:gd name="connsiteY2" fmla="*/ 0 h 3448154"/>
              <a:gd name="connsiteX3" fmla="*/ 5410350 w 5419875"/>
              <a:gd name="connsiteY3" fmla="*/ 393745 h 3448154"/>
              <a:gd name="connsiteX4" fmla="*/ 5419875 w 5419875"/>
              <a:gd name="connsiteY4" fmla="*/ 781114 h 3448154"/>
              <a:gd name="connsiteX5" fmla="*/ 5419875 w 5419875"/>
              <a:gd name="connsiteY5" fmla="*/ 1304989 h 3448154"/>
              <a:gd name="connsiteX6" fmla="*/ 5410350 w 5419875"/>
              <a:gd name="connsiteY6" fmla="*/ 3054409 h 3448154"/>
              <a:gd name="connsiteX7" fmla="*/ 5016605 w 5419875"/>
              <a:gd name="connsiteY7" fmla="*/ 3448154 h 3448154"/>
              <a:gd name="connsiteX8" fmla="*/ 393745 w 5419875"/>
              <a:gd name="connsiteY8" fmla="*/ 3448154 h 3448154"/>
              <a:gd name="connsiteX9" fmla="*/ 0 w 5419875"/>
              <a:gd name="connsiteY9" fmla="*/ 3054409 h 3448154"/>
              <a:gd name="connsiteX10" fmla="*/ 0 w 5419875"/>
              <a:gd name="connsiteY10" fmla="*/ 393745 h 3448154"/>
              <a:gd name="connsiteX0" fmla="*/ 5419875 w 5511315"/>
              <a:gd name="connsiteY0" fmla="*/ 1304989 h 3448154"/>
              <a:gd name="connsiteX1" fmla="*/ 5410350 w 5511315"/>
              <a:gd name="connsiteY1" fmla="*/ 3054409 h 3448154"/>
              <a:gd name="connsiteX2" fmla="*/ 5016605 w 5511315"/>
              <a:gd name="connsiteY2" fmla="*/ 3448154 h 3448154"/>
              <a:gd name="connsiteX3" fmla="*/ 393745 w 5511315"/>
              <a:gd name="connsiteY3" fmla="*/ 3448154 h 3448154"/>
              <a:gd name="connsiteX4" fmla="*/ 0 w 5511315"/>
              <a:gd name="connsiteY4" fmla="*/ 3054409 h 3448154"/>
              <a:gd name="connsiteX5" fmla="*/ 0 w 5511315"/>
              <a:gd name="connsiteY5" fmla="*/ 393745 h 3448154"/>
              <a:gd name="connsiteX6" fmla="*/ 393745 w 5511315"/>
              <a:gd name="connsiteY6" fmla="*/ 0 h 3448154"/>
              <a:gd name="connsiteX7" fmla="*/ 5016605 w 5511315"/>
              <a:gd name="connsiteY7" fmla="*/ 0 h 3448154"/>
              <a:gd name="connsiteX8" fmla="*/ 5410350 w 5511315"/>
              <a:gd name="connsiteY8" fmla="*/ 393745 h 3448154"/>
              <a:gd name="connsiteX9" fmla="*/ 5419875 w 5511315"/>
              <a:gd name="connsiteY9" fmla="*/ 781114 h 3448154"/>
              <a:gd name="connsiteX10" fmla="*/ 5511315 w 5511315"/>
              <a:gd name="connsiteY10" fmla="*/ 1396429 h 3448154"/>
              <a:gd name="connsiteX0" fmla="*/ 5419875 w 5419875"/>
              <a:gd name="connsiteY0" fmla="*/ 1304989 h 3448154"/>
              <a:gd name="connsiteX1" fmla="*/ 5410350 w 5419875"/>
              <a:gd name="connsiteY1" fmla="*/ 3054409 h 3448154"/>
              <a:gd name="connsiteX2" fmla="*/ 5016605 w 5419875"/>
              <a:gd name="connsiteY2" fmla="*/ 3448154 h 3448154"/>
              <a:gd name="connsiteX3" fmla="*/ 393745 w 5419875"/>
              <a:gd name="connsiteY3" fmla="*/ 3448154 h 3448154"/>
              <a:gd name="connsiteX4" fmla="*/ 0 w 5419875"/>
              <a:gd name="connsiteY4" fmla="*/ 3054409 h 3448154"/>
              <a:gd name="connsiteX5" fmla="*/ 0 w 5419875"/>
              <a:gd name="connsiteY5" fmla="*/ 393745 h 3448154"/>
              <a:gd name="connsiteX6" fmla="*/ 393745 w 5419875"/>
              <a:gd name="connsiteY6" fmla="*/ 0 h 3448154"/>
              <a:gd name="connsiteX7" fmla="*/ 5016605 w 5419875"/>
              <a:gd name="connsiteY7" fmla="*/ 0 h 3448154"/>
              <a:gd name="connsiteX8" fmla="*/ 5410350 w 5419875"/>
              <a:gd name="connsiteY8" fmla="*/ 393745 h 3448154"/>
              <a:gd name="connsiteX9" fmla="*/ 5419875 w 5419875"/>
              <a:gd name="connsiteY9" fmla="*/ 781114 h 344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9875" h="3448154">
                <a:moveTo>
                  <a:pt x="5419875" y="1304989"/>
                </a:moveTo>
                <a:lnTo>
                  <a:pt x="5410350" y="3054409"/>
                </a:lnTo>
                <a:cubicBezTo>
                  <a:pt x="5410350" y="3271868"/>
                  <a:pt x="5234064" y="3448154"/>
                  <a:pt x="5016605" y="3448154"/>
                </a:cubicBezTo>
                <a:lnTo>
                  <a:pt x="393745" y="3448154"/>
                </a:lnTo>
                <a:cubicBezTo>
                  <a:pt x="176286" y="3448154"/>
                  <a:pt x="0" y="3271868"/>
                  <a:pt x="0" y="3054409"/>
                </a:cubicBezTo>
                <a:lnTo>
                  <a:pt x="0" y="393745"/>
                </a:lnTo>
                <a:cubicBezTo>
                  <a:pt x="0" y="176286"/>
                  <a:pt x="176286" y="0"/>
                  <a:pt x="393745" y="0"/>
                </a:cubicBezTo>
                <a:lnTo>
                  <a:pt x="5016605" y="0"/>
                </a:lnTo>
                <a:cubicBezTo>
                  <a:pt x="5234064" y="0"/>
                  <a:pt x="5410350" y="176286"/>
                  <a:pt x="5410350" y="393745"/>
                </a:cubicBezTo>
                <a:lnTo>
                  <a:pt x="5419875" y="781114"/>
                </a:lnTo>
              </a:path>
            </a:pathLst>
          </a:custGeom>
          <a:solidFill>
            <a:srgbClr val="FFFFFF"/>
          </a:solidFill>
          <a:ln w="19050">
            <a:solidFill>
              <a:srgbClr val="80583E"/>
            </a:solidFill>
            <a:prstDash val="dash"/>
            <a:headEnd type="oval" w="lg" len="lg"/>
            <a:tailEnd type="oval" w="lg" len="lg"/>
          </a:ln>
          <a:effectLst>
            <a:outerShdw blurRad="50800" dist="76200" dir="8100000" algn="tr" rotWithShape="0">
              <a:srgbClr val="6E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AAA44A5-09A1-CBE3-FF8A-7A9C981F26E7}"/>
              </a:ext>
            </a:extLst>
          </p:cNvPr>
          <p:cNvSpPr txBox="1"/>
          <p:nvPr/>
        </p:nvSpPr>
        <p:spPr>
          <a:xfrm>
            <a:off x="6211659" y="2658181"/>
            <a:ext cx="5239588" cy="3224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37FB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自主探究：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想一想，解决这个问题需要用到哪些信息？</a:t>
            </a:r>
            <a:endParaRPr lang="en-US" altLang="zh-CN" sz="3200" b="1" dirty="0">
              <a:solidFill>
                <a:srgbClr val="000000"/>
              </a:solidFill>
              <a:cs typeface="Times New Roman" panose="02020603050405020304" pitchFamily="18" charset="0"/>
              <a:sym typeface="+mn-ea"/>
            </a:endParaRPr>
          </a:p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②用自己喜欢的方法算一算，说一说你是怎样列式的？</a:t>
            </a:r>
            <a:endParaRPr lang="zh-CN" altLang="en-US" sz="32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47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64" name="矩形: 圆角 25663">
            <a:extLst>
              <a:ext uri="{FF2B5EF4-FFF2-40B4-BE49-F238E27FC236}">
                <a16:creationId xmlns:a16="http://schemas.microsoft.com/office/drawing/2014/main" id="{238C5E0C-E787-E427-3A94-B751C323D5E4}"/>
              </a:ext>
            </a:extLst>
          </p:cNvPr>
          <p:cNvSpPr/>
          <p:nvPr/>
        </p:nvSpPr>
        <p:spPr bwMode="auto">
          <a:xfrm>
            <a:off x="1231900" y="2896720"/>
            <a:ext cx="10299700" cy="3504080"/>
          </a:xfrm>
          <a:prstGeom prst="roundRect">
            <a:avLst>
              <a:gd name="adj" fmla="val 9763"/>
            </a:avLst>
          </a:prstGeom>
          <a:solidFill>
            <a:srgbClr val="FBEFDE"/>
          </a:solidFill>
          <a:ln w="19050">
            <a:solidFill>
              <a:srgbClr val="FFA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 dirty="0">
              <a:ea typeface="+mj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93ED1F8-7F57-2E45-2514-98DC3FF844B7}"/>
              </a:ext>
            </a:extLst>
          </p:cNvPr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800F28-EAA9-C824-09C7-FDF3BDE60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6F5C2D6-0346-B42F-A564-BA23C229D323}"/>
              </a:ext>
            </a:extLst>
          </p:cNvPr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4" name="对话气泡: 圆角矩形 3">
              <a:extLst>
                <a:ext uri="{FF2B5EF4-FFF2-40B4-BE49-F238E27FC236}">
                  <a16:creationId xmlns:a16="http://schemas.microsoft.com/office/drawing/2014/main" id="{8FB08CDE-2E72-87A3-E730-3BF349F70C52}"/>
                </a:ext>
              </a:extLst>
            </p:cNvPr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7F46EF8-A9F6-3584-358E-D8BBD271EE5D}"/>
                </a:ext>
              </a:extLst>
            </p:cNvPr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839AE9F-8FFA-5E10-1296-A895AB26722A}"/>
              </a:ext>
            </a:extLst>
          </p:cNvPr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9AABF85-18FC-62A4-BC8B-C3A1DCAD1810}"/>
              </a:ext>
            </a:extLst>
          </p:cNvPr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8" name="对话气泡: 圆角矩形 7">
              <a:extLst>
                <a:ext uri="{FF2B5EF4-FFF2-40B4-BE49-F238E27FC236}">
                  <a16:creationId xmlns:a16="http://schemas.microsoft.com/office/drawing/2014/main" id="{2DE60CA3-0ACF-6C56-3699-286BA0E26C20}"/>
                </a:ext>
              </a:extLst>
            </p:cNvPr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15D816C-4363-8D15-F3DD-4AF7779D2AB2}"/>
                </a:ext>
              </a:extLst>
            </p:cNvPr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</a:p>
          </p:txBody>
        </p:sp>
      </p:grpSp>
      <p:sp>
        <p:nvSpPr>
          <p:cNvPr id="10" name="TextBox 34">
            <a:extLst>
              <a:ext uri="{FF2B5EF4-FFF2-40B4-BE49-F238E27FC236}">
                <a16:creationId xmlns:a16="http://schemas.microsoft.com/office/drawing/2014/main" id="{BDC1EF6D-BE0D-3694-CCDB-4D3532C77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384" y="4180859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12 × 2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8974088F-2A5B-1C8A-A894-5E32F0F9C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384" y="5002433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24 × 3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72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C9CC86-32B8-812D-EC41-712A588E5094}"/>
              </a:ext>
            </a:extLst>
          </p:cNvPr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29" name="标题 1">
              <a:extLst>
                <a:ext uri="{FF2B5EF4-FFF2-40B4-BE49-F238E27FC236}">
                  <a16:creationId xmlns:a16="http://schemas.microsoft.com/office/drawing/2014/main" id="{C006C7BC-ECD9-F1FC-04A8-FDA3BF682E48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A770932-955B-2A91-2AE3-787DA58EB204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85BA590B-1E41-2FDA-2E8E-B75C0D49E225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任意多边形: 形状 18">
                <a:extLst>
                  <a:ext uri="{FF2B5EF4-FFF2-40B4-BE49-F238E27FC236}">
                    <a16:creationId xmlns:a16="http://schemas.microsoft.com/office/drawing/2014/main" id="{32299569-E426-EBF0-1F0B-79D1C64A289F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ACF5348-E8FE-2AF4-A3D1-24F9142D1535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EE64C0D9-0AE5-075E-3E5F-8570BF0C3B4A}"/>
              </a:ext>
            </a:extLst>
          </p:cNvPr>
          <p:cNvSpPr/>
          <p:nvPr/>
        </p:nvSpPr>
        <p:spPr bwMode="auto">
          <a:xfrm flipH="1">
            <a:off x="1281658" y="3354284"/>
            <a:ext cx="9722891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先求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j-ea"/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多少元，再求</a:t>
            </a:r>
            <a:r>
              <a:rPr lang="en-US" altLang="zh-CN" sz="3200" b="1" dirty="0">
                <a:solidFill>
                  <a:srgbClr val="0000FF"/>
                </a:solidFill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B214A6C-DB48-1A18-0008-ED44EAD6260F}"/>
              </a:ext>
            </a:extLst>
          </p:cNvPr>
          <p:cNvSpPr/>
          <p:nvPr/>
        </p:nvSpPr>
        <p:spPr bwMode="auto">
          <a:xfrm flipH="1">
            <a:off x="25199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一箱矿泉水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B78DAE4-F4D0-2576-0252-941534AE1AB0}"/>
              </a:ext>
            </a:extLst>
          </p:cNvPr>
          <p:cNvSpPr/>
          <p:nvPr/>
        </p:nvSpPr>
        <p:spPr bwMode="auto">
          <a:xfrm flipH="1">
            <a:off x="72062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三箱矿泉水</a:t>
            </a:r>
          </a:p>
        </p:txBody>
      </p:sp>
      <p:pic>
        <p:nvPicPr>
          <p:cNvPr id="49" name="图片 48" descr="9">
            <a:extLst>
              <a:ext uri="{FF2B5EF4-FFF2-40B4-BE49-F238E27FC236}">
                <a16:creationId xmlns:a16="http://schemas.microsoft.com/office/drawing/2014/main" id="{A8BE93BA-EC10-3EA8-F3F4-14994B0DC9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3" r="2130" b="50556"/>
          <a:stretch>
            <a:fillRect/>
          </a:stretch>
        </p:blipFill>
        <p:spPr>
          <a:xfrm flipH="1">
            <a:off x="10313979" y="4986392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0" name="对话气泡: 圆角矩形 10">
            <a:extLst>
              <a:ext uri="{FF2B5EF4-FFF2-40B4-BE49-F238E27FC236}">
                <a16:creationId xmlns:a16="http://schemas.microsoft.com/office/drawing/2014/main" id="{CE79B1B2-4551-4521-962E-8E6CB24864E7}"/>
              </a:ext>
            </a:extLst>
          </p:cNvPr>
          <p:cNvSpPr/>
          <p:nvPr/>
        </p:nvSpPr>
        <p:spPr>
          <a:xfrm>
            <a:off x="6236469" y="4427655"/>
            <a:ext cx="3726681" cy="620596"/>
          </a:xfrm>
          <a:prstGeom prst="wedgeRoundRectCallout">
            <a:avLst>
              <a:gd name="adj1" fmla="val 56525"/>
              <a:gd name="adj2" fmla="val 3886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也可以写成一个算式。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6C1C1BA-831E-14BD-044A-16C7F8981491}"/>
              </a:ext>
            </a:extLst>
          </p:cNvPr>
          <p:cNvCxnSpPr>
            <a:cxnSpLocks/>
          </p:cNvCxnSpPr>
          <p:nvPr/>
        </p:nvCxnSpPr>
        <p:spPr>
          <a:xfrm>
            <a:off x="5748867" y="4025900"/>
            <a:ext cx="0" cy="2374900"/>
          </a:xfrm>
          <a:prstGeom prst="line">
            <a:avLst/>
          </a:prstGeom>
          <a:ln w="190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6D27A2E-0457-67D1-161B-D5FF2E64CB51}"/>
              </a:ext>
            </a:extLst>
          </p:cNvPr>
          <p:cNvCxnSpPr>
            <a:cxnSpLocks/>
          </p:cNvCxnSpPr>
          <p:nvPr/>
        </p:nvCxnSpPr>
        <p:spPr>
          <a:xfrm>
            <a:off x="1811428" y="4812096"/>
            <a:ext cx="128737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36">
            <a:extLst>
              <a:ext uri="{FF2B5EF4-FFF2-40B4-BE49-F238E27FC236}">
                <a16:creationId xmlns:a16="http://schemas.microsoft.com/office/drawing/2014/main" id="{88EEFD73-2AF7-A6B3-C514-D5E2EA422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928" y="418085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8" name="TextBox 37">
            <a:extLst>
              <a:ext uri="{FF2B5EF4-FFF2-40B4-BE49-F238E27FC236}">
                <a16:creationId xmlns:a16="http://schemas.microsoft.com/office/drawing/2014/main" id="{D07F1751-D787-4A55-74CB-D5635E1BC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4" y="5002433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9" name="TextBox 38">
            <a:extLst>
              <a:ext uri="{FF2B5EF4-FFF2-40B4-BE49-F238E27FC236}">
                <a16:creationId xmlns:a16="http://schemas.microsoft.com/office/drawing/2014/main" id="{C0A68958-9570-2FEA-88C4-04CFF42FA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5" y="565025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0690413C-ABDC-1207-1553-837A3FA24197}"/>
              </a:ext>
            </a:extLst>
          </p:cNvPr>
          <p:cNvCxnSpPr>
            <a:cxnSpLocks/>
          </p:cNvCxnSpPr>
          <p:nvPr/>
        </p:nvCxnSpPr>
        <p:spPr>
          <a:xfrm>
            <a:off x="7571996" y="47871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2063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64" grpId="0" animBg="1"/>
      <p:bldP spid="10" grpId="0"/>
      <p:bldP spid="11" grpId="0"/>
      <p:bldP spid="36" grpId="0"/>
      <p:bldP spid="38" grpId="0"/>
      <p:bldP spid="39" grpId="0"/>
      <p:bldP spid="50" grpId="0" bldLvl="0" animBg="1"/>
      <p:bldP spid="50" grpId="1" animBg="1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68FA3-1E3D-1EDD-FE2F-78A9E0D95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6F512D3D-4872-0C63-0AF2-7866EC9D78CA}"/>
              </a:ext>
            </a:extLst>
          </p:cNvPr>
          <p:cNvSpPr/>
          <p:nvPr/>
        </p:nvSpPr>
        <p:spPr bwMode="auto">
          <a:xfrm>
            <a:off x="1231900" y="2896720"/>
            <a:ext cx="10299700" cy="3504080"/>
          </a:xfrm>
          <a:prstGeom prst="roundRect">
            <a:avLst>
              <a:gd name="adj" fmla="val 9763"/>
            </a:avLst>
          </a:prstGeom>
          <a:solidFill>
            <a:srgbClr val="FBEFDE"/>
          </a:solidFill>
          <a:ln w="19050">
            <a:solidFill>
              <a:srgbClr val="FFA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 dirty="0">
              <a:ea typeface="+mj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B4BCE0A-B72F-67D4-DDDD-54A56F658BFD}"/>
              </a:ext>
            </a:extLst>
          </p:cNvPr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35C42A-C4D4-8E9A-3FC7-EE2040D393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7325269-6B2B-05B1-5370-05001C9A56F7}"/>
              </a:ext>
            </a:extLst>
          </p:cNvPr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4" name="对话气泡: 圆角矩形 3">
              <a:extLst>
                <a:ext uri="{FF2B5EF4-FFF2-40B4-BE49-F238E27FC236}">
                  <a16:creationId xmlns:a16="http://schemas.microsoft.com/office/drawing/2014/main" id="{EF169D6E-F87C-5931-75DC-C0E0959BDDD5}"/>
                </a:ext>
              </a:extLst>
            </p:cNvPr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7136F8C-0475-B92F-993E-CC613A71E3F8}"/>
                </a:ext>
              </a:extLst>
            </p:cNvPr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B9FE394-B859-18C5-3F35-A3F105A9B017}"/>
              </a:ext>
            </a:extLst>
          </p:cNvPr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7A2D4B-D5E2-ECDB-A7A0-183F0138C9D2}"/>
              </a:ext>
            </a:extLst>
          </p:cNvPr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8" name="对话气泡: 圆角矩形 7">
              <a:extLst>
                <a:ext uri="{FF2B5EF4-FFF2-40B4-BE49-F238E27FC236}">
                  <a16:creationId xmlns:a16="http://schemas.microsoft.com/office/drawing/2014/main" id="{EF249864-C211-6625-9609-B64CA4B1A510}"/>
                </a:ext>
              </a:extLst>
            </p:cNvPr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83C2F28-064A-1F1D-C5CA-B09D0054DC89}"/>
                </a:ext>
              </a:extLst>
            </p:cNvPr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</a:p>
          </p:txBody>
        </p:sp>
      </p:grpSp>
      <p:sp>
        <p:nvSpPr>
          <p:cNvPr id="10" name="TextBox 34">
            <a:extLst>
              <a:ext uri="{FF2B5EF4-FFF2-40B4-BE49-F238E27FC236}">
                <a16:creationId xmlns:a16="http://schemas.microsoft.com/office/drawing/2014/main" id="{548B9525-5D90-8B51-C78A-30C6A07CA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384" y="4180859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12 × 3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35819D69-2154-94B8-6F7B-01F9BC1C0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384" y="5002433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36 × 2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72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B6A9146-3946-605D-0B5E-2CB9F42218CC}"/>
              </a:ext>
            </a:extLst>
          </p:cNvPr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29" name="标题 1">
              <a:extLst>
                <a:ext uri="{FF2B5EF4-FFF2-40B4-BE49-F238E27FC236}">
                  <a16:creationId xmlns:a16="http://schemas.microsoft.com/office/drawing/2014/main" id="{EA31DD9D-06AE-D16F-8503-D5A62198B40C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BC0D4A6-4EC5-F3F5-5D5D-49C2545BDD29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AADB286-1660-791E-468B-0F586807582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任意多边形: 形状 18">
                <a:extLst>
                  <a:ext uri="{FF2B5EF4-FFF2-40B4-BE49-F238E27FC236}">
                    <a16:creationId xmlns:a16="http://schemas.microsoft.com/office/drawing/2014/main" id="{FBDD08B3-7081-DE7B-596E-52E9EB6AD94B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1D533DF-4EF5-BC03-CDB2-FED089EB1D22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CA8A6783-A107-91CE-9340-AEAF98B4978A}"/>
              </a:ext>
            </a:extLst>
          </p:cNvPr>
          <p:cNvSpPr/>
          <p:nvPr/>
        </p:nvSpPr>
        <p:spPr bwMode="auto">
          <a:xfrm flipH="1">
            <a:off x="1281656" y="3354284"/>
            <a:ext cx="10186443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先求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j-ea"/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有多少瓶，再求</a:t>
            </a:r>
            <a:r>
              <a:rPr lang="en-US" altLang="zh-CN" sz="3200" b="1" dirty="0">
                <a:solidFill>
                  <a:srgbClr val="0000FF"/>
                </a:solidFill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EEC099D-0431-4E58-B35B-5FDD170C8A96}"/>
              </a:ext>
            </a:extLst>
          </p:cNvPr>
          <p:cNvSpPr/>
          <p:nvPr/>
        </p:nvSpPr>
        <p:spPr bwMode="auto">
          <a:xfrm flipH="1">
            <a:off x="25199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三箱矿泉水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9D69AF73-6FD2-9E46-C1FF-1EF5B6C53644}"/>
              </a:ext>
            </a:extLst>
          </p:cNvPr>
          <p:cNvSpPr/>
          <p:nvPr/>
        </p:nvSpPr>
        <p:spPr bwMode="auto">
          <a:xfrm flipH="1">
            <a:off x="76634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三箱矿泉水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0D163C8-3B01-F692-4420-43B65D40FAD7}"/>
              </a:ext>
            </a:extLst>
          </p:cNvPr>
          <p:cNvCxnSpPr>
            <a:cxnSpLocks/>
          </p:cNvCxnSpPr>
          <p:nvPr/>
        </p:nvCxnSpPr>
        <p:spPr>
          <a:xfrm>
            <a:off x="5748867" y="4025900"/>
            <a:ext cx="0" cy="2374900"/>
          </a:xfrm>
          <a:prstGeom prst="line">
            <a:avLst/>
          </a:prstGeom>
          <a:ln w="190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E60B8FC9-68C0-F3F7-31A0-74C457F68AE3}"/>
              </a:ext>
            </a:extLst>
          </p:cNvPr>
          <p:cNvCxnSpPr>
            <a:cxnSpLocks/>
          </p:cNvCxnSpPr>
          <p:nvPr/>
        </p:nvCxnSpPr>
        <p:spPr>
          <a:xfrm>
            <a:off x="1811428" y="4812096"/>
            <a:ext cx="128737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36">
            <a:extLst>
              <a:ext uri="{FF2B5EF4-FFF2-40B4-BE49-F238E27FC236}">
                <a16:creationId xmlns:a16="http://schemas.microsoft.com/office/drawing/2014/main" id="{195848C3-0ED1-C57A-C000-F7638337F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928" y="418085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8" name="TextBox 37">
            <a:extLst>
              <a:ext uri="{FF2B5EF4-FFF2-40B4-BE49-F238E27FC236}">
                <a16:creationId xmlns:a16="http://schemas.microsoft.com/office/drawing/2014/main" id="{133B03DA-7BBC-9B81-CE6C-8234C244F0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4" y="5002433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9" name="TextBox 38">
            <a:extLst>
              <a:ext uri="{FF2B5EF4-FFF2-40B4-BE49-F238E27FC236}">
                <a16:creationId xmlns:a16="http://schemas.microsoft.com/office/drawing/2014/main" id="{CAECCD12-AC12-A181-B6C7-A803AF681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5" y="565025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EB7CB55-3D1F-2CFC-BC64-4B6BE7224718}"/>
              </a:ext>
            </a:extLst>
          </p:cNvPr>
          <p:cNvCxnSpPr>
            <a:cxnSpLocks/>
          </p:cNvCxnSpPr>
          <p:nvPr/>
        </p:nvCxnSpPr>
        <p:spPr>
          <a:xfrm>
            <a:off x="7571996" y="47871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207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6" grpId="0"/>
      <p:bldP spid="38" grpId="0"/>
      <p:bldP spid="39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0">
            <a:extLst>
              <a:ext uri="{FF2B5EF4-FFF2-40B4-BE49-F238E27FC236}">
                <a16:creationId xmlns:a16="http://schemas.microsoft.com/office/drawing/2014/main" id="{8D93E9DB-9362-48B6-A561-A35E022D5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3417" y="5723707"/>
            <a:ext cx="6625167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答：买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箱矿泉水共花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72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元。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843F365-2795-0532-1720-8EC4BEAA5AB1}"/>
              </a:ext>
            </a:extLst>
          </p:cNvPr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7CF5BE2-4DB9-59FE-8833-DABBDCB0C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DC7629-CD93-9121-8564-B72875608862}"/>
              </a:ext>
            </a:extLst>
          </p:cNvPr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22" name="对话气泡: 圆角矩形 21">
              <a:extLst>
                <a:ext uri="{FF2B5EF4-FFF2-40B4-BE49-F238E27FC236}">
                  <a16:creationId xmlns:a16="http://schemas.microsoft.com/office/drawing/2014/main" id="{AC91E1B8-17B1-57AB-D651-3A11F5993360}"/>
                </a:ext>
              </a:extLst>
            </p:cNvPr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DBC2B6B-9B42-E230-6FC1-6D7827DB7BE3}"/>
                </a:ext>
              </a:extLst>
            </p:cNvPr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0ECD9BA9-73E1-7F1F-E0CE-24F7283B432A}"/>
              </a:ext>
            </a:extLst>
          </p:cNvPr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B506E97-43BE-9502-8821-9FD3E28ED857}"/>
              </a:ext>
            </a:extLst>
          </p:cNvPr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26" name="对话气泡: 圆角矩形 25">
              <a:extLst>
                <a:ext uri="{FF2B5EF4-FFF2-40B4-BE49-F238E27FC236}">
                  <a16:creationId xmlns:a16="http://schemas.microsoft.com/office/drawing/2014/main" id="{02626D00-E564-4817-74E3-A28F69D4D783}"/>
                </a:ext>
              </a:extLst>
            </p:cNvPr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74EA46-A7C7-9102-A269-26A07C90BA12}"/>
                </a:ext>
              </a:extLst>
            </p:cNvPr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0B0FD73-8D8D-0FD0-D325-F4C28BD6630F}"/>
              </a:ext>
            </a:extLst>
          </p:cNvPr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31" name="标题 1">
              <a:extLst>
                <a:ext uri="{FF2B5EF4-FFF2-40B4-BE49-F238E27FC236}">
                  <a16:creationId xmlns:a16="http://schemas.microsoft.com/office/drawing/2014/main" id="{84E8413A-1E3E-9A51-1DB0-C33F5996ABF3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2C6F8A8-1894-F3AF-920B-1534BC0EF0D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6FE567B-FBBD-7FC8-6E77-FE4676DE8B2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任意多边形: 形状 18">
                <a:extLst>
                  <a:ext uri="{FF2B5EF4-FFF2-40B4-BE49-F238E27FC236}">
                    <a16:creationId xmlns:a16="http://schemas.microsoft.com/office/drawing/2014/main" id="{DC7F2EF3-10D6-5630-835F-8146EBC159E1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AA15A98-D643-7B05-CC58-12EF4059FBE8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1" name="TextBox 36">
            <a:extLst>
              <a:ext uri="{FF2B5EF4-FFF2-40B4-BE49-F238E27FC236}">
                <a16:creationId xmlns:a16="http://schemas.microsoft.com/office/drawing/2014/main" id="{09B45C40-BD11-437C-A2FD-0B5CCE4E7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928" y="33236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42" name="TextBox 37">
            <a:extLst>
              <a:ext uri="{FF2B5EF4-FFF2-40B4-BE49-F238E27FC236}">
                <a16:creationId xmlns:a16="http://schemas.microsoft.com/office/drawing/2014/main" id="{BF4F186B-900C-7FA3-7D3A-4B491C3FF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4" y="40583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43" name="TextBox 38">
            <a:extLst>
              <a:ext uri="{FF2B5EF4-FFF2-40B4-BE49-F238E27FC236}">
                <a16:creationId xmlns:a16="http://schemas.microsoft.com/office/drawing/2014/main" id="{04744EAD-2C63-914D-5B2C-8E9D4B619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5" y="47930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71D5AE1-4A8A-C75F-1071-618141A98CF8}"/>
              </a:ext>
            </a:extLst>
          </p:cNvPr>
          <p:cNvCxnSpPr>
            <a:cxnSpLocks/>
          </p:cNvCxnSpPr>
          <p:nvPr/>
        </p:nvCxnSpPr>
        <p:spPr>
          <a:xfrm>
            <a:off x="7571996" y="39235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6">
            <a:extLst>
              <a:ext uri="{FF2B5EF4-FFF2-40B4-BE49-F238E27FC236}">
                <a16:creationId xmlns:a16="http://schemas.microsoft.com/office/drawing/2014/main" id="{68FCCB99-987B-216D-269C-96C1D2ED2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7828" y="33236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6" name="TextBox 37">
            <a:extLst>
              <a:ext uri="{FF2B5EF4-FFF2-40B4-BE49-F238E27FC236}">
                <a16:creationId xmlns:a16="http://schemas.microsoft.com/office/drawing/2014/main" id="{96926433-5F4A-5A3D-46A0-C936A900C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4" y="40583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7" name="TextBox 38">
            <a:extLst>
              <a:ext uri="{FF2B5EF4-FFF2-40B4-BE49-F238E27FC236}">
                <a16:creationId xmlns:a16="http://schemas.microsoft.com/office/drawing/2014/main" id="{C3D716B8-9483-9DC9-8384-F480450A4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5" y="47930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43C86F7-BCD1-0D46-B523-09E14ADCD8E2}"/>
              </a:ext>
            </a:extLst>
          </p:cNvPr>
          <p:cNvCxnSpPr>
            <a:cxnSpLocks/>
          </p:cNvCxnSpPr>
          <p:nvPr/>
        </p:nvCxnSpPr>
        <p:spPr>
          <a:xfrm>
            <a:off x="2580896" y="39362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68BCCEB-1AFB-4803-A3C6-5A26AD2E3E10}"/>
              </a:ext>
            </a:extLst>
          </p:cNvPr>
          <p:cNvSpPr/>
          <p:nvPr/>
        </p:nvSpPr>
        <p:spPr bwMode="auto">
          <a:xfrm flipH="1">
            <a:off x="1094559" y="3109983"/>
            <a:ext cx="9636700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        几个数连乘时，一般按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从左到右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的顺序计算。在几个数的连乘计算中，有括号的要先算括号里面的，有时为了计算简便可以先算积是整十或整百或整千的两个数。</a:t>
            </a:r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54A75408-62E4-EB11-F5A3-6D850F375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928" y="6058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7" name="TextBox 37">
            <a:extLst>
              <a:ext uri="{FF2B5EF4-FFF2-40B4-BE49-F238E27FC236}">
                <a16:creationId xmlns:a16="http://schemas.microsoft.com/office/drawing/2014/main" id="{6E4259FE-D5B8-F7C9-84D1-B07AD2BBB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4" y="13405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8" name="TextBox 38">
            <a:extLst>
              <a:ext uri="{FF2B5EF4-FFF2-40B4-BE49-F238E27FC236}">
                <a16:creationId xmlns:a16="http://schemas.microsoft.com/office/drawing/2014/main" id="{4AAA8E44-933E-7EC0-0E5A-3D3CC29DA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235" y="20752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CB6C9F8-6638-5AC3-B62F-DBA55106B09F}"/>
              </a:ext>
            </a:extLst>
          </p:cNvPr>
          <p:cNvCxnSpPr>
            <a:cxnSpLocks/>
          </p:cNvCxnSpPr>
          <p:nvPr/>
        </p:nvCxnSpPr>
        <p:spPr>
          <a:xfrm>
            <a:off x="7571996" y="12057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6">
            <a:extLst>
              <a:ext uri="{FF2B5EF4-FFF2-40B4-BE49-F238E27FC236}">
                <a16:creationId xmlns:a16="http://schemas.microsoft.com/office/drawing/2014/main" id="{E60E020E-9565-C6E2-BD13-177FFE6EF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7828" y="6058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1" name="TextBox 37">
            <a:extLst>
              <a:ext uri="{FF2B5EF4-FFF2-40B4-BE49-F238E27FC236}">
                <a16:creationId xmlns:a16="http://schemas.microsoft.com/office/drawing/2014/main" id="{85A05F9F-A6B9-F1E6-7348-A09B41635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4" y="13405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2" name="TextBox 38">
            <a:extLst>
              <a:ext uri="{FF2B5EF4-FFF2-40B4-BE49-F238E27FC236}">
                <a16:creationId xmlns:a16="http://schemas.microsoft.com/office/drawing/2014/main" id="{3F03E27B-CFF5-3BB3-5736-7D32566B9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135" y="20752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BCBA8EA-AEED-C40E-8C9E-58A570653E81}"/>
              </a:ext>
            </a:extLst>
          </p:cNvPr>
          <p:cNvCxnSpPr>
            <a:cxnSpLocks/>
          </p:cNvCxnSpPr>
          <p:nvPr/>
        </p:nvCxnSpPr>
        <p:spPr>
          <a:xfrm>
            <a:off x="2580896" y="12184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14FCA64-9484-1207-0177-ABE118493323}"/>
              </a:ext>
            </a:extLst>
          </p:cNvPr>
          <p:cNvGrpSpPr/>
          <p:nvPr/>
        </p:nvGrpSpPr>
        <p:grpSpPr>
          <a:xfrm>
            <a:off x="1043305" y="1002199"/>
            <a:ext cx="10105390" cy="1322070"/>
            <a:chOff x="1087" y="7230"/>
            <a:chExt cx="15914" cy="2082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21B0C53B-739D-4EB8-11C1-2EF852E3E76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20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奇思统计了饮品店今天的销售情况，你知道卖了多少瓶矿泉水吗？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822A692-A4E6-7800-0659-D77EBC28208F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C8BBC24C-AF00-D4BF-D284-7C07B9B6715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DB1CA5C3-C3F7-FA24-1AEA-00E79A77E6BB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682BE4E-BFEA-3938-E5B8-768D3DF63D42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A1B6D73-A5A8-7C39-5815-44E0DA768510}"/>
              </a:ext>
            </a:extLst>
          </p:cNvPr>
          <p:cNvSpPr txBox="1"/>
          <p:nvPr/>
        </p:nvSpPr>
        <p:spPr>
          <a:xfrm>
            <a:off x="1901085" y="239395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汽水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15DEFB3-64A0-5129-107E-FEABBF099874}"/>
              </a:ext>
            </a:extLst>
          </p:cNvPr>
          <p:cNvSpPr/>
          <p:nvPr/>
        </p:nvSpPr>
        <p:spPr>
          <a:xfrm>
            <a:off x="2903393" y="2408782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000FF"/>
                </a:solidFill>
                <a:ea typeface="+mj-ea"/>
              </a:rPr>
              <a:t>45 </a:t>
            </a:r>
            <a:r>
              <a:rPr lang="zh-CN" altLang="en-US" sz="2000" dirty="0">
                <a:solidFill>
                  <a:srgbClr val="0000FF"/>
                </a:solidFill>
                <a:ea typeface="+mj-ea"/>
              </a:rPr>
              <a:t>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B05B43-A6C1-43DF-B42A-6E481C9F2109}"/>
              </a:ext>
            </a:extLst>
          </p:cNvPr>
          <p:cNvSpPr txBox="1"/>
          <p:nvPr/>
        </p:nvSpPr>
        <p:spPr>
          <a:xfrm>
            <a:off x="1901085" y="3036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酸奶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5CAD4FE-6F59-B869-76BB-7C1DB58DD57B}"/>
              </a:ext>
            </a:extLst>
          </p:cNvPr>
          <p:cNvSpPr/>
          <p:nvPr/>
        </p:nvSpPr>
        <p:spPr>
          <a:xfrm>
            <a:off x="29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E890E0-DEB5-C00A-1E29-39DDB69C2F1E}"/>
              </a:ext>
            </a:extLst>
          </p:cNvPr>
          <p:cNvSpPr/>
          <p:nvPr/>
        </p:nvSpPr>
        <p:spPr>
          <a:xfrm>
            <a:off x="38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FF0715F-CB38-B097-C450-023D6C4D5217}"/>
              </a:ext>
            </a:extLst>
          </p:cNvPr>
          <p:cNvSpPr/>
          <p:nvPr/>
        </p:nvSpPr>
        <p:spPr>
          <a:xfrm>
            <a:off x="47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4F6798E-8B79-C748-548A-408DC0E6798A}"/>
              </a:ext>
            </a:extLst>
          </p:cNvPr>
          <p:cNvSpPr/>
          <p:nvPr/>
        </p:nvSpPr>
        <p:spPr>
          <a:xfrm>
            <a:off x="56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9D64A0-D698-6DBC-FBC6-ACD0ED09D193}"/>
              </a:ext>
            </a:extLst>
          </p:cNvPr>
          <p:cNvSpPr txBox="1"/>
          <p:nvPr/>
        </p:nvSpPr>
        <p:spPr>
          <a:xfrm>
            <a:off x="1593308" y="367982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矿泉水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EB041E-38EF-ED6F-0B23-B34BF7681533}"/>
              </a:ext>
            </a:extLst>
          </p:cNvPr>
          <p:cNvSpPr/>
          <p:nvPr/>
        </p:nvSpPr>
        <p:spPr>
          <a:xfrm>
            <a:off x="29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600FECC-1F59-5C87-FBEA-7A1AA51017B0}"/>
              </a:ext>
            </a:extLst>
          </p:cNvPr>
          <p:cNvSpPr/>
          <p:nvPr/>
        </p:nvSpPr>
        <p:spPr>
          <a:xfrm>
            <a:off x="65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E1938AA-5132-7DEE-774F-2B0E656AA38E}"/>
              </a:ext>
            </a:extLst>
          </p:cNvPr>
          <p:cNvGrpSpPr/>
          <p:nvPr/>
        </p:nvGrpSpPr>
        <p:grpSpPr>
          <a:xfrm>
            <a:off x="6772275" y="2584450"/>
            <a:ext cx="1161425" cy="781050"/>
            <a:chOff x="7019925" y="2762250"/>
            <a:chExt cx="1161425" cy="781050"/>
          </a:xfrm>
        </p:grpSpPr>
        <p:sp>
          <p:nvSpPr>
            <p:cNvPr id="24" name="箭头: 右弧形 23">
              <a:extLst>
                <a:ext uri="{FF2B5EF4-FFF2-40B4-BE49-F238E27FC236}">
                  <a16:creationId xmlns:a16="http://schemas.microsoft.com/office/drawing/2014/main" id="{C250E25F-6375-27E6-94EF-E3871C23401B}"/>
                </a:ext>
              </a:extLst>
            </p:cNvPr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F01845-1EA2-A942-9ADA-7E79E1B5A7DA}"/>
                </a:ext>
              </a:extLst>
            </p:cNvPr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×4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5605DB6-91F2-DA27-368A-315B96B5C305}"/>
              </a:ext>
            </a:extLst>
          </p:cNvPr>
          <p:cNvGrpSpPr/>
          <p:nvPr/>
        </p:nvGrpSpPr>
        <p:grpSpPr>
          <a:xfrm>
            <a:off x="10210800" y="3260725"/>
            <a:ext cx="1161425" cy="781050"/>
            <a:chOff x="7019925" y="2762250"/>
            <a:chExt cx="1161425" cy="781050"/>
          </a:xfrm>
        </p:grpSpPr>
        <p:sp>
          <p:nvSpPr>
            <p:cNvPr id="28" name="箭头: 右弧形 27">
              <a:extLst>
                <a:ext uri="{FF2B5EF4-FFF2-40B4-BE49-F238E27FC236}">
                  <a16:creationId xmlns:a16="http://schemas.microsoft.com/office/drawing/2014/main" id="{E9796EE7-BF75-652A-511F-6936B1EB3E64}"/>
                </a:ext>
              </a:extLst>
            </p:cNvPr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9A27D08-22CD-953C-221B-103FDD629A27}"/>
                </a:ext>
              </a:extLst>
            </p:cNvPr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×2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E2158AA-82F6-DFD2-958A-D8D7471D40A0}"/>
              </a:ext>
            </a:extLst>
          </p:cNvPr>
          <p:cNvGrpSpPr/>
          <p:nvPr/>
        </p:nvGrpSpPr>
        <p:grpSpPr>
          <a:xfrm>
            <a:off x="1216660" y="4321175"/>
            <a:ext cx="10226040" cy="2130425"/>
            <a:chOff x="1176" y="7521"/>
            <a:chExt cx="16104" cy="3355"/>
          </a:xfrm>
        </p:grpSpPr>
        <p:sp>
          <p:nvSpPr>
            <p:cNvPr id="40" name="任意多边形 6">
              <a:extLst>
                <a:ext uri="{FF2B5EF4-FFF2-40B4-BE49-F238E27FC236}">
                  <a16:creationId xmlns:a16="http://schemas.microsoft.com/office/drawing/2014/main" id="{817DC1B8-3298-40C5-1F7E-A77B36382B39}"/>
                </a:ext>
              </a:extLst>
            </p:cNvPr>
            <p:cNvSpPr/>
            <p:nvPr/>
          </p:nvSpPr>
          <p:spPr>
            <a:xfrm>
              <a:off x="1176" y="7521"/>
              <a:ext cx="16104" cy="3355"/>
            </a:xfrm>
            <a:custGeom>
              <a:avLst/>
              <a:gdLst>
                <a:gd name="connsiteX0" fmla="*/ 16848 w 16848"/>
                <a:gd name="connsiteY0" fmla="*/ 1574 h 2948"/>
                <a:gd name="connsiteX1" fmla="*/ 16848 w 16848"/>
                <a:gd name="connsiteY1" fmla="*/ 2084 h 2948"/>
                <a:gd name="connsiteX2" fmla="*/ 16847 w 16848"/>
                <a:gd name="connsiteY2" fmla="*/ 2457 h 2948"/>
                <a:gd name="connsiteX3" fmla="*/ 16356 w 16848"/>
                <a:gd name="connsiteY3" fmla="*/ 2948 h 2948"/>
                <a:gd name="connsiteX4" fmla="*/ 491 w 16848"/>
                <a:gd name="connsiteY4" fmla="*/ 2948 h 2948"/>
                <a:gd name="connsiteX5" fmla="*/ 0 w 16848"/>
                <a:gd name="connsiteY5" fmla="*/ 2457 h 2948"/>
                <a:gd name="connsiteX6" fmla="*/ 0 w 16848"/>
                <a:gd name="connsiteY6" fmla="*/ 491 h 2948"/>
                <a:gd name="connsiteX7" fmla="*/ 491 w 16848"/>
                <a:gd name="connsiteY7" fmla="*/ 0 h 2948"/>
                <a:gd name="connsiteX8" fmla="*/ 16356 w 16848"/>
                <a:gd name="connsiteY8" fmla="*/ 0 h 2948"/>
                <a:gd name="connsiteX9" fmla="*/ 16847 w 16848"/>
                <a:gd name="connsiteY9" fmla="*/ 491 h 2948"/>
                <a:gd name="connsiteX10" fmla="*/ 16845 w 16848"/>
                <a:gd name="connsiteY10" fmla="*/ 952 h 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8" h="2948">
                  <a:moveTo>
                    <a:pt x="16848" y="1574"/>
                  </a:moveTo>
                  <a:lnTo>
                    <a:pt x="16848" y="2084"/>
                  </a:lnTo>
                  <a:lnTo>
                    <a:pt x="16847" y="2457"/>
                  </a:lnTo>
                  <a:cubicBezTo>
                    <a:pt x="16847" y="2728"/>
                    <a:pt x="16627" y="2948"/>
                    <a:pt x="16356" y="2948"/>
                  </a:cubicBezTo>
                  <a:lnTo>
                    <a:pt x="491" y="2948"/>
                  </a:lnTo>
                  <a:cubicBezTo>
                    <a:pt x="220" y="2948"/>
                    <a:pt x="0" y="2728"/>
                    <a:pt x="0" y="2457"/>
                  </a:cubicBezTo>
                  <a:lnTo>
                    <a:pt x="0" y="491"/>
                  </a:lnTo>
                  <a:cubicBezTo>
                    <a:pt x="0" y="220"/>
                    <a:pt x="220" y="0"/>
                    <a:pt x="491" y="0"/>
                  </a:cubicBezTo>
                  <a:lnTo>
                    <a:pt x="16356" y="0"/>
                  </a:lnTo>
                  <a:cubicBezTo>
                    <a:pt x="16627" y="0"/>
                    <a:pt x="16847" y="220"/>
                    <a:pt x="16847" y="491"/>
                  </a:cubicBezTo>
                  <a:lnTo>
                    <a:pt x="16845" y="952"/>
                  </a:lnTo>
                </a:path>
              </a:pathLst>
            </a:custGeom>
            <a:solidFill>
              <a:srgbClr val="FFFFFF"/>
            </a:solidFill>
            <a:ln w="19050">
              <a:solidFill>
                <a:srgbClr val="80583E"/>
              </a:solidFill>
              <a:prstDash val="dash"/>
              <a:headEnd type="oval" w="lg" len="lg"/>
              <a:tailEnd type="oval" w="lg" len="lg"/>
            </a:ln>
            <a:effectLst>
              <a:outerShdw blurRad="50800" dist="76200" dir="8100000" algn="tr" rotWithShape="0">
                <a:srgbClr val="6E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2A0285C-3468-240A-C8E5-C592F2A7C019}"/>
                </a:ext>
              </a:extLst>
            </p:cNvPr>
            <p:cNvSpPr txBox="1"/>
            <p:nvPr/>
          </p:nvSpPr>
          <p:spPr>
            <a:xfrm>
              <a:off x="1418" y="7563"/>
              <a:ext cx="11100" cy="9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分析：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7E62819E-CC56-75D2-E50E-5B7EC7E97D59}"/>
              </a:ext>
            </a:extLst>
          </p:cNvPr>
          <p:cNvSpPr txBox="1"/>
          <p:nvPr/>
        </p:nvSpPr>
        <p:spPr>
          <a:xfrm>
            <a:off x="1352550" y="4971534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  <p:sp>
        <p:nvSpPr>
          <p:cNvPr id="44" name="箭头: 右 43">
            <a:extLst>
              <a:ext uri="{FF2B5EF4-FFF2-40B4-BE49-F238E27FC236}">
                <a16:creationId xmlns:a16="http://schemas.microsoft.com/office/drawing/2014/main" id="{F534C0DB-550A-83AF-95CD-EC5B8E777C4A}"/>
              </a:ext>
            </a:extLst>
          </p:cNvPr>
          <p:cNvSpPr/>
          <p:nvPr/>
        </p:nvSpPr>
        <p:spPr>
          <a:xfrm>
            <a:off x="4483100" y="5124221"/>
            <a:ext cx="1066800" cy="279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F402855-F0A5-E401-1AAA-15321FE724E9}"/>
              </a:ext>
            </a:extLst>
          </p:cNvPr>
          <p:cNvSpPr txBox="1"/>
          <p:nvPr/>
        </p:nvSpPr>
        <p:spPr>
          <a:xfrm>
            <a:off x="5746750" y="49715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46" name="箭头: 圆角右 45">
            <a:extLst>
              <a:ext uri="{FF2B5EF4-FFF2-40B4-BE49-F238E27FC236}">
                <a16:creationId xmlns:a16="http://schemas.microsoft.com/office/drawing/2014/main" id="{E6BFA9C3-12EF-A57C-A31F-F8E0FE695DC6}"/>
              </a:ext>
            </a:extLst>
          </p:cNvPr>
          <p:cNvSpPr/>
          <p:nvPr/>
        </p:nvSpPr>
        <p:spPr>
          <a:xfrm rot="5400000">
            <a:off x="8869043" y="4807268"/>
            <a:ext cx="562613" cy="1400175"/>
          </a:xfrm>
          <a:prstGeom prst="bentArrow">
            <a:avLst>
              <a:gd name="adj1" fmla="val 2224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A886AE8-6C65-350A-63AB-B249CACF5351}"/>
              </a:ext>
            </a:extLst>
          </p:cNvPr>
          <p:cNvSpPr txBox="1"/>
          <p:nvPr/>
        </p:nvSpPr>
        <p:spPr>
          <a:xfrm>
            <a:off x="8286750" y="57589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汽水卖的瓶数</a:t>
            </a:r>
            <a:endParaRPr lang="zh-CN" altLang="en-US" sz="32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7663F7A-D157-743E-5AA7-D8AFF92F9E80}"/>
              </a:ext>
            </a:extLst>
          </p:cNvPr>
          <p:cNvSpPr txBox="1"/>
          <p:nvPr/>
        </p:nvSpPr>
        <p:spPr>
          <a:xfrm>
            <a:off x="1339850" y="5257800"/>
            <a:ext cx="9772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FF6E60F-E475-6DFA-65F2-1592A43C89C0}"/>
              </a:ext>
            </a:extLst>
          </p:cNvPr>
          <p:cNvSpPr txBox="1"/>
          <p:nvPr/>
        </p:nvSpPr>
        <p:spPr>
          <a:xfrm>
            <a:off x="1187450" y="29522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1D31D85-87BE-1338-9C85-D3FBC0440907}"/>
              </a:ext>
            </a:extLst>
          </p:cNvPr>
          <p:cNvSpPr txBox="1"/>
          <p:nvPr/>
        </p:nvSpPr>
        <p:spPr>
          <a:xfrm>
            <a:off x="806450" y="3587234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0.09297 0.3305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" y="1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0.47995 0.2361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97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 animBg="1"/>
      <p:bldP spid="44" grpId="1" animBg="1"/>
      <p:bldP spid="45" grpId="0"/>
      <p:bldP spid="45" grpId="1"/>
      <p:bldP spid="46" grpId="0" animBg="1"/>
      <p:bldP spid="46" grpId="1" animBg="1"/>
      <p:bldP spid="47" grpId="0"/>
      <p:bldP spid="47" grpId="1"/>
      <p:bldP spid="49" grpId="0"/>
      <p:bldP spid="50" grpId="0"/>
      <p:bldP spid="50" grpId="1"/>
      <p:bldP spid="51" grpId="0"/>
      <p:bldP spid="5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9DB34-BF8D-9394-2D49-86F54D837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EA03F1-2BFC-A52C-1CB2-954D5862C214}"/>
              </a:ext>
            </a:extLst>
          </p:cNvPr>
          <p:cNvGrpSpPr/>
          <p:nvPr/>
        </p:nvGrpSpPr>
        <p:grpSpPr>
          <a:xfrm>
            <a:off x="1043305" y="1002199"/>
            <a:ext cx="10105390" cy="1322070"/>
            <a:chOff x="1087" y="7230"/>
            <a:chExt cx="15914" cy="2082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8150CCBC-E3F5-DEE8-6233-01432AD401D0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20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奇思统计了饮品店今天的销售情况，你知道卖了多少瓶矿泉水吗？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5A6141E-4BB0-C61B-E0A7-2ADFDEC320CE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6578542C-439F-9FAD-D7A1-DED10C734D1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7120FA85-0820-CF78-2183-00650CE0EDB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67F615B-6C40-AC0A-CF31-B25073F6E904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67E1A04-9FC6-CE79-288D-BE0DF31B3144}"/>
              </a:ext>
            </a:extLst>
          </p:cNvPr>
          <p:cNvSpPr txBox="1"/>
          <p:nvPr/>
        </p:nvSpPr>
        <p:spPr>
          <a:xfrm>
            <a:off x="1901085" y="239395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汽水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6DCCE0-CB7D-A6A8-A521-D48182582FC9}"/>
              </a:ext>
            </a:extLst>
          </p:cNvPr>
          <p:cNvSpPr/>
          <p:nvPr/>
        </p:nvSpPr>
        <p:spPr>
          <a:xfrm>
            <a:off x="2903393" y="2408782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000FF"/>
                </a:solidFill>
                <a:ea typeface="+mj-ea"/>
              </a:rPr>
              <a:t>45 </a:t>
            </a:r>
            <a:r>
              <a:rPr lang="zh-CN" altLang="en-US" sz="2000" dirty="0">
                <a:solidFill>
                  <a:srgbClr val="0000FF"/>
                </a:solidFill>
                <a:ea typeface="+mj-ea"/>
              </a:rPr>
              <a:t>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416126-052E-2E8C-21BF-90DDF48409E4}"/>
              </a:ext>
            </a:extLst>
          </p:cNvPr>
          <p:cNvSpPr txBox="1"/>
          <p:nvPr/>
        </p:nvSpPr>
        <p:spPr>
          <a:xfrm>
            <a:off x="1901085" y="3036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酸奶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D8CC2F5-70A3-0893-9BBC-658A933F28BE}"/>
              </a:ext>
            </a:extLst>
          </p:cNvPr>
          <p:cNvSpPr/>
          <p:nvPr/>
        </p:nvSpPr>
        <p:spPr>
          <a:xfrm>
            <a:off x="29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EE17456-4881-2B97-34E2-C30F82B79A48}"/>
              </a:ext>
            </a:extLst>
          </p:cNvPr>
          <p:cNvSpPr/>
          <p:nvPr/>
        </p:nvSpPr>
        <p:spPr>
          <a:xfrm>
            <a:off x="38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6F874CE-74B1-6C64-DE07-3284AD8E946C}"/>
              </a:ext>
            </a:extLst>
          </p:cNvPr>
          <p:cNvSpPr/>
          <p:nvPr/>
        </p:nvSpPr>
        <p:spPr>
          <a:xfrm>
            <a:off x="47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1D7CBD3-6DF2-FEAB-8B93-B2ECA121D106}"/>
              </a:ext>
            </a:extLst>
          </p:cNvPr>
          <p:cNvSpPr/>
          <p:nvPr/>
        </p:nvSpPr>
        <p:spPr>
          <a:xfrm>
            <a:off x="56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8BC3BB7-8B56-9E2F-558D-DD1C6B529642}"/>
              </a:ext>
            </a:extLst>
          </p:cNvPr>
          <p:cNvSpPr txBox="1"/>
          <p:nvPr/>
        </p:nvSpPr>
        <p:spPr>
          <a:xfrm>
            <a:off x="1593308" y="367982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矿泉水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BC4AEA-8417-51EB-477D-73E338712345}"/>
              </a:ext>
            </a:extLst>
          </p:cNvPr>
          <p:cNvSpPr/>
          <p:nvPr/>
        </p:nvSpPr>
        <p:spPr>
          <a:xfrm>
            <a:off x="29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1D5A681-EF22-73E0-35A7-A10798356397}"/>
              </a:ext>
            </a:extLst>
          </p:cNvPr>
          <p:cNvSpPr/>
          <p:nvPr/>
        </p:nvSpPr>
        <p:spPr>
          <a:xfrm>
            <a:off x="65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DE61FBC-8691-B3A7-C1BF-D59E62D809D2}"/>
              </a:ext>
            </a:extLst>
          </p:cNvPr>
          <p:cNvGrpSpPr/>
          <p:nvPr/>
        </p:nvGrpSpPr>
        <p:grpSpPr>
          <a:xfrm>
            <a:off x="6772275" y="2584450"/>
            <a:ext cx="1161425" cy="781050"/>
            <a:chOff x="7019925" y="2762250"/>
            <a:chExt cx="1161425" cy="781050"/>
          </a:xfrm>
        </p:grpSpPr>
        <p:sp>
          <p:nvSpPr>
            <p:cNvPr id="24" name="箭头: 右弧形 23">
              <a:extLst>
                <a:ext uri="{FF2B5EF4-FFF2-40B4-BE49-F238E27FC236}">
                  <a16:creationId xmlns:a16="http://schemas.microsoft.com/office/drawing/2014/main" id="{66239A04-6663-A8C6-4D9A-214B28B2E767}"/>
                </a:ext>
              </a:extLst>
            </p:cNvPr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08619CD-01F1-E47A-42C4-1AF6FBAE941B}"/>
                </a:ext>
              </a:extLst>
            </p:cNvPr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×4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A9353CE-E7FF-FB0D-2BFF-8A4C7E949D41}"/>
              </a:ext>
            </a:extLst>
          </p:cNvPr>
          <p:cNvGrpSpPr/>
          <p:nvPr/>
        </p:nvGrpSpPr>
        <p:grpSpPr>
          <a:xfrm>
            <a:off x="10210800" y="3260725"/>
            <a:ext cx="1161425" cy="781050"/>
            <a:chOff x="7019925" y="2762250"/>
            <a:chExt cx="1161425" cy="781050"/>
          </a:xfrm>
        </p:grpSpPr>
        <p:sp>
          <p:nvSpPr>
            <p:cNvPr id="28" name="箭头: 右弧形 27">
              <a:extLst>
                <a:ext uri="{FF2B5EF4-FFF2-40B4-BE49-F238E27FC236}">
                  <a16:creationId xmlns:a16="http://schemas.microsoft.com/office/drawing/2014/main" id="{BBBFB8ED-73C0-AE60-912E-207D8D7BE898}"/>
                </a:ext>
              </a:extLst>
            </p:cNvPr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758F09-A75F-6367-2297-6DEA0CFFAFB4}"/>
                </a:ext>
              </a:extLst>
            </p:cNvPr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×2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sp>
        <p:nvSpPr>
          <p:cNvPr id="30" name="TextBox 4">
            <a:extLst>
              <a:ext uri="{FF2B5EF4-FFF2-40B4-BE49-F238E27FC236}">
                <a16:creationId xmlns:a16="http://schemas.microsoft.com/office/drawing/2014/main" id="{ADB07093-D40D-C960-8490-C037CEF4F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5081" y="4530508"/>
            <a:ext cx="18848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45 × 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CD75E3E6-E4A8-B27C-459C-C09803DB3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4004" y="517466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180×2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id="{4A85174C-A53A-3371-83E9-30DB2FDA2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4004" y="5818826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360</a:t>
            </a:r>
            <a:r>
              <a:rPr lang="zh-CN" altLang="en-US" dirty="0"/>
              <a:t>（瓶）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4DE6CDF-4493-0F57-3818-DCDE09D8C0A5}"/>
              </a:ext>
            </a:extLst>
          </p:cNvPr>
          <p:cNvSpPr txBox="1"/>
          <p:nvPr/>
        </p:nvSpPr>
        <p:spPr>
          <a:xfrm>
            <a:off x="1574800" y="4530508"/>
            <a:ext cx="613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酸奶卖的瓶数是汽水的</a:t>
            </a:r>
            <a:r>
              <a:rPr lang="en-US" altLang="zh-CN" sz="32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倍</a:t>
            </a:r>
            <a:endParaRPr lang="zh-CN" altLang="en-US" sz="32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4486066-4050-6241-1F6F-4F0B50B860A3}"/>
              </a:ext>
            </a:extLst>
          </p:cNvPr>
          <p:cNvSpPr txBox="1"/>
          <p:nvPr/>
        </p:nvSpPr>
        <p:spPr>
          <a:xfrm>
            <a:off x="1574800" y="5385485"/>
            <a:ext cx="613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矿泉水卖的瓶数是酸奶的</a:t>
            </a:r>
            <a:r>
              <a:rPr lang="en-US" altLang="zh-CN" sz="3200" b="0" i="0" u="none" strike="noStrike" baseline="0" dirty="0">
                <a:solidFill>
                  <a:srgbClr val="FF0000"/>
                </a:solidFill>
                <a:latin typeface="NEU-BZ-Regular"/>
              </a:rPr>
              <a:t>2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倍</a:t>
            </a:r>
            <a:endParaRPr lang="zh-CN" altLang="en-US" sz="3200" dirty="0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32B290DD-FBF0-6C68-4B44-5CFC73903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3741" y="4530508"/>
            <a:ext cx="1277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× 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70CEAB6-D3FB-6185-CA9F-08D1F7B960F2}"/>
              </a:ext>
            </a:extLst>
          </p:cNvPr>
          <p:cNvCxnSpPr>
            <a:cxnSpLocks/>
          </p:cNvCxnSpPr>
          <p:nvPr/>
        </p:nvCxnSpPr>
        <p:spPr>
          <a:xfrm>
            <a:off x="7937500" y="5108575"/>
            <a:ext cx="1300163" cy="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AC14D69-9B2D-C9FA-9987-C2EC691473BA}"/>
              </a:ext>
            </a:extLst>
          </p:cNvPr>
          <p:cNvSpPr txBox="1"/>
          <p:nvPr/>
        </p:nvSpPr>
        <p:spPr>
          <a:xfrm>
            <a:off x="1581150" y="393700"/>
            <a:ext cx="9772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D1FBAFA-FE7F-0722-233B-E183091C5D00}"/>
              </a:ext>
            </a:extLst>
          </p:cNvPr>
          <p:cNvSpPr txBox="1"/>
          <p:nvPr/>
        </p:nvSpPr>
        <p:spPr>
          <a:xfrm>
            <a:off x="2571750" y="3487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2D24FBB-AB03-813E-F162-2362C9E3F027}"/>
              </a:ext>
            </a:extLst>
          </p:cNvPr>
          <p:cNvSpPr txBox="1"/>
          <p:nvPr/>
        </p:nvSpPr>
        <p:spPr>
          <a:xfrm>
            <a:off x="6978650" y="342900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87648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7" grpId="0"/>
      <p:bldP spid="38" grpId="0"/>
      <p:bldP spid="18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3606</TotalTime>
  <Words>1058</Words>
  <Application>Microsoft Office PowerPoint</Application>
  <PresentationFormat>宽屏</PresentationFormat>
  <Paragraphs>191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FZSSK--GBK1-0</vt:lpstr>
      <vt:lpstr>FZYBKSJW--GB1-0</vt:lpstr>
      <vt:lpstr>NEU-BZ-Regular</vt:lpstr>
      <vt:lpstr>等线</vt:lpstr>
      <vt:lpstr>等线 Light</vt:lpstr>
      <vt:lpstr>黑体</vt:lpstr>
      <vt:lpstr>华文细黑</vt:lpstr>
      <vt:lpstr>楷体</vt:lpstr>
      <vt:lpstr>Arial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577</cp:revision>
  <dcterms:created xsi:type="dcterms:W3CDTF">2015-08-27T07:30:00Z</dcterms:created>
  <dcterms:modified xsi:type="dcterms:W3CDTF">2025-11-15T06:05:45Z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